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0.xml" ContentType="application/vnd.openxmlformats-officedocument.them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1.xml" ContentType="application/vnd.openxmlformats-officedocument.them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2.xml" ContentType="application/vnd.openxmlformats-officedocument.them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3.xml" ContentType="application/vnd.openxmlformats-officedocument.them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4.xml" ContentType="application/vnd.openxmlformats-officedocument.them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5.xml" ContentType="application/vnd.openxmlformats-officedocument.them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6.xml" ContentType="application/vnd.openxmlformats-officedocument.them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7.xml" ContentType="application/vnd.openxmlformats-officedocument.theme+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8.xml" ContentType="application/vnd.openxmlformats-officedocument.theme+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9.xml" ContentType="application/vnd.openxmlformats-officedocument.theme+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heme/theme20.xml" ContentType="application/vnd.openxmlformats-officedocument.theme+xml"/>
  <Override PartName="/ppt/theme/theme2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4">
  <p:sldMasterIdLst>
    <p:sldMasterId id="2147483648" r:id="rId5"/>
    <p:sldMasterId id="2147483701" r:id="rId6"/>
    <p:sldMasterId id="2147483747" r:id="rId7"/>
    <p:sldMasterId id="2147483769" r:id="rId8"/>
    <p:sldMasterId id="2147483845" r:id="rId9"/>
    <p:sldMasterId id="2147483872" r:id="rId10"/>
    <p:sldMasterId id="2147483896" r:id="rId11"/>
    <p:sldMasterId id="2147483935" r:id="rId12"/>
    <p:sldMasterId id="2147483957" r:id="rId13"/>
    <p:sldMasterId id="2147484025" r:id="rId14"/>
    <p:sldMasterId id="2147484061" r:id="rId15"/>
    <p:sldMasterId id="2147484085" r:id="rId16"/>
    <p:sldMasterId id="2147484160" r:id="rId17"/>
    <p:sldMasterId id="2147484238" r:id="rId18"/>
    <p:sldMasterId id="2147484277" r:id="rId19"/>
    <p:sldMasterId id="2147484401" r:id="rId20"/>
    <p:sldMasterId id="2147484438" r:id="rId21"/>
    <p:sldMasterId id="2147484483" r:id="rId22"/>
    <p:sldMasterId id="2147484506" r:id="rId23"/>
  </p:sldMasterIdLst>
  <p:notesMasterIdLst>
    <p:notesMasterId r:id="rId57"/>
  </p:notesMasterIdLst>
  <p:handoutMasterIdLst>
    <p:handoutMasterId r:id="rId58"/>
  </p:handoutMasterIdLst>
  <p:sldIdLst>
    <p:sldId id="303" r:id="rId24"/>
    <p:sldId id="340" r:id="rId25"/>
    <p:sldId id="342" r:id="rId26"/>
    <p:sldId id="316" r:id="rId27"/>
    <p:sldId id="293" r:id="rId28"/>
    <p:sldId id="355" r:id="rId29"/>
    <p:sldId id="289" r:id="rId30"/>
    <p:sldId id="356" r:id="rId31"/>
    <p:sldId id="298" r:id="rId32"/>
    <p:sldId id="344" r:id="rId33"/>
    <p:sldId id="345" r:id="rId34"/>
    <p:sldId id="348" r:id="rId35"/>
    <p:sldId id="349" r:id="rId36"/>
    <p:sldId id="350" r:id="rId37"/>
    <p:sldId id="347" r:id="rId38"/>
    <p:sldId id="351" r:id="rId39"/>
    <p:sldId id="352" r:id="rId40"/>
    <p:sldId id="353" r:id="rId41"/>
    <p:sldId id="354" r:id="rId42"/>
    <p:sldId id="324" r:id="rId43"/>
    <p:sldId id="325" r:id="rId44"/>
    <p:sldId id="327" r:id="rId45"/>
    <p:sldId id="329" r:id="rId46"/>
    <p:sldId id="330" r:id="rId47"/>
    <p:sldId id="341" r:id="rId48"/>
    <p:sldId id="331" r:id="rId49"/>
    <p:sldId id="332" r:id="rId50"/>
    <p:sldId id="337" r:id="rId51"/>
    <p:sldId id="338" r:id="rId52"/>
    <p:sldId id="343" r:id="rId53"/>
    <p:sldId id="333" r:id="rId54"/>
    <p:sldId id="339" r:id="rId55"/>
    <p:sldId id="334" r:id="rId56"/>
  </p:sldIdLst>
  <p:sldSz cx="12192000" cy="6858000"/>
  <p:notesSz cx="7315200" cy="96012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17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uardo Martìnez" initials="EM" lastIdx="1" clrIdx="0">
    <p:extLst>
      <p:ext uri="{19B8F6BF-5375-455C-9EA6-DF929625EA0E}">
        <p15:presenceInfo xmlns:p15="http://schemas.microsoft.com/office/powerpoint/2012/main" userId="856fd66352ab7fed" providerId="Windows Live"/>
      </p:ext>
    </p:extLst>
  </p:cmAuthor>
  <p:cmAuthor id="2" name="SASP" initials="SASP" lastIdx="17" clrIdx="1">
    <p:extLst>
      <p:ext uri="{19B8F6BF-5375-455C-9EA6-DF929625EA0E}">
        <p15:presenceInfo xmlns:p15="http://schemas.microsoft.com/office/powerpoint/2012/main" userId="SASP" providerId="None"/>
      </p:ext>
    </p:extLst>
  </p:cmAuthor>
  <p:cmAuthor id="3" name="Lastire Olmedo Christian Eduardo" initials="LOCE" lastIdx="1" clrIdx="2">
    <p:extLst>
      <p:ext uri="{19B8F6BF-5375-455C-9EA6-DF929625EA0E}">
        <p15:presenceInfo xmlns:p15="http://schemas.microsoft.com/office/powerpoint/2012/main" userId="S-1-5-21-2000478354-1960408961-725345543-120580" providerId="AD"/>
      </p:ext>
    </p:extLst>
  </p:cmAuthor>
  <p:cmAuthor id="4" name="Leyva Marin Lizbeth" initials="LML" lastIdx="1" clrIdx="3">
    <p:extLst>
      <p:ext uri="{19B8F6BF-5375-455C-9EA6-DF929625EA0E}">
        <p15:presenceInfo xmlns:p15="http://schemas.microsoft.com/office/powerpoint/2012/main" userId="S::H10589@banxico.org.mx::ef1e60b1-10c7-489f-824a-8f15f94cd13b" providerId="AD"/>
      </p:ext>
    </p:extLst>
  </p:cmAuthor>
  <p:cmAuthor id="5" name="Romero González Ana Silvia" initials="RGAS" lastIdx="1" clrIdx="4">
    <p:extLst>
      <p:ext uri="{19B8F6BF-5375-455C-9EA6-DF929625EA0E}">
        <p15:presenceInfo xmlns:p15="http://schemas.microsoft.com/office/powerpoint/2012/main" userId="S::J17602@banxico.org.mx::792c57b3-5755-46f3-9e6e-f4662fb556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B47"/>
    <a:srgbClr val="386092"/>
    <a:srgbClr val="182B1F"/>
    <a:srgbClr val="0066FF"/>
    <a:srgbClr val="33CCFF"/>
    <a:srgbClr val="0033CC"/>
    <a:srgbClr val="00B3F2"/>
    <a:srgbClr val="000000"/>
    <a:srgbClr val="FF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97" autoAdjust="0"/>
    <p:restoredTop sz="96387" autoAdjust="0"/>
  </p:normalViewPr>
  <p:slideViewPr>
    <p:cSldViewPr>
      <p:cViewPr>
        <p:scale>
          <a:sx n="118" d="100"/>
          <a:sy n="118" d="100"/>
        </p:scale>
        <p:origin x="786" y="78"/>
      </p:cViewPr>
      <p:guideLst>
        <p:guide orient="horz" pos="2160"/>
        <p:guide pos="4178"/>
      </p:guideLst>
    </p:cSldViewPr>
  </p:slideViewPr>
  <p:outlineViewPr>
    <p:cViewPr>
      <p:scale>
        <a:sx n="33" d="100"/>
        <a:sy n="33" d="100"/>
      </p:scale>
      <p:origin x="0" y="-799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0" d="100"/>
          <a:sy n="80" d="100"/>
        </p:scale>
        <p:origin x="361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slideMaster" Target="slideMasters/slideMaster17.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slide" Target="slides/slide24.xml"/><Relationship Id="rId50" Type="http://schemas.openxmlformats.org/officeDocument/2006/relationships/slide" Target="slides/slide27.xml"/><Relationship Id="rId55" Type="http://schemas.openxmlformats.org/officeDocument/2006/relationships/slide" Target="slides/slide32.xml"/><Relationship Id="rId63" Type="http://schemas.openxmlformats.org/officeDocument/2006/relationships/tableStyles" Target="tableStyle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6.xml"/><Relationship Id="rId11" Type="http://schemas.openxmlformats.org/officeDocument/2006/relationships/slideMaster" Target="slideMasters/slideMaster7.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slide" Target="slides/slide30.xml"/><Relationship Id="rId58" Type="http://schemas.openxmlformats.org/officeDocument/2006/relationships/handoutMaster" Target="handoutMasters/handoutMaster1.xml"/><Relationship Id="rId5" Type="http://schemas.openxmlformats.org/officeDocument/2006/relationships/slideMaster" Target="slideMasters/slideMaster1.xml"/><Relationship Id="rId61" Type="http://schemas.openxmlformats.org/officeDocument/2006/relationships/viewProps" Target="viewProps.xml"/><Relationship Id="rId19" Type="http://schemas.openxmlformats.org/officeDocument/2006/relationships/slideMaster" Target="slideMasters/slideMaster1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slide" Target="slides/slide33.xml"/><Relationship Id="rId8" Type="http://schemas.openxmlformats.org/officeDocument/2006/relationships/slideMaster" Target="slideMasters/slideMaster4.xml"/><Relationship Id="rId51" Type="http://schemas.openxmlformats.org/officeDocument/2006/relationships/slide" Target="slides/slide28.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commentAuthors" Target="commentAuthors.xml"/><Relationship Id="rId20" Type="http://schemas.openxmlformats.org/officeDocument/2006/relationships/slideMaster" Target="slideMasters/slideMaster16.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notesMaster" Target="notesMasters/notesMaster1.xml"/><Relationship Id="rId10" Type="http://schemas.openxmlformats.org/officeDocument/2006/relationships/slideMaster" Target="slideMasters/slideMaster6.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s-MX" dirty="0"/>
          </a:p>
        </p:txBody>
      </p:sp>
      <p:sp>
        <p:nvSpPr>
          <p:cNvPr id="3" name="2 Marcador de fecha"/>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615D655-2FD3-4CE8-B85A-FE73BEF9C6B5}" type="datetimeFigureOut">
              <a:rPr lang="es-MX" smtClean="0"/>
              <a:pPr/>
              <a:t>19/05/2025</a:t>
            </a:fld>
            <a:endParaRPr lang="es-MX" dirty="0"/>
          </a:p>
        </p:txBody>
      </p:sp>
      <p:sp>
        <p:nvSpPr>
          <p:cNvPr id="4" name="3 Marcador de pie de página"/>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s-MX" dirty="0"/>
          </a:p>
        </p:txBody>
      </p:sp>
      <p:sp>
        <p:nvSpPr>
          <p:cNvPr id="5" name="4 Marcador de número de diapositiva"/>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3CAFF5D4-6931-431E-8D62-935589C53009}" type="slidenum">
              <a:rPr lang="es-MX" smtClean="0"/>
              <a:pPr/>
              <a:t>‹Nº›</a:t>
            </a:fld>
            <a:endParaRPr lang="es-MX" dirty="0"/>
          </a:p>
        </p:txBody>
      </p:sp>
    </p:spTree>
    <p:extLst>
      <p:ext uri="{BB962C8B-B14F-4D97-AF65-F5344CB8AC3E}">
        <p14:creationId xmlns:p14="http://schemas.microsoft.com/office/powerpoint/2010/main" val="37356467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s-MX" dirty="0"/>
          </a:p>
        </p:txBody>
      </p:sp>
      <p:sp>
        <p:nvSpPr>
          <p:cNvPr id="3" name="2 Marcador de fecha"/>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C7D0744-AD99-411E-BE8E-1C36BB0CB327}" type="datetimeFigureOut">
              <a:rPr lang="es-MX" smtClean="0"/>
              <a:pPr/>
              <a:t>19/05/2025</a:t>
            </a:fld>
            <a:endParaRPr lang="es-MX" dirty="0"/>
          </a:p>
        </p:txBody>
      </p:sp>
      <p:sp>
        <p:nvSpPr>
          <p:cNvPr id="5" name="4 Marcador de notas"/>
          <p:cNvSpPr>
            <a:spLocks noGrp="1"/>
          </p:cNvSpPr>
          <p:nvPr>
            <p:ph type="body" sz="quarter" idx="3"/>
          </p:nvPr>
        </p:nvSpPr>
        <p:spPr>
          <a:xfrm>
            <a:off x="561256" y="1344216"/>
            <a:ext cx="5852160" cy="4320540"/>
          </a:xfrm>
          <a:prstGeom prst="rect">
            <a:avLst/>
          </a:prstGeom>
        </p:spPr>
        <p:txBody>
          <a:bodyPr vert="horz" lIns="96661" tIns="48331" rIns="96661" bIns="48331" rtlCol="0">
            <a:normAutofit/>
          </a:bodyPr>
          <a:lstStyle/>
          <a:p>
            <a:pPr lvl="0"/>
            <a:r>
              <a:rPr lang="es-MX" sz="1100" dirty="0">
                <a:effectLst/>
                <a:latin typeface="Calibri" panose="020F0502020204030204" pitchFamily="34" charset="0"/>
                <a:ea typeface="Calibri" panose="020F0502020204030204" pitchFamily="34" charset="0"/>
                <a:cs typeface="Times New Roman" panose="02020603050405020304" pitchFamily="18" charset="0"/>
              </a:rPr>
              <a:t>Las estimaciones de Probabilidad de Recesión para la economía mexicana tanto con fases SICCA como las sugeridas por las contracciones en el PIB, han incrementado a partir del tercer trimestre de 2021 desde niveles cercanos a cero. Sin embargo, considerando los umbrales inferiores que indican el nivel de probabilidad a partir del cual se presenta el mejor valor de predicción de recesión del indicador, durante el segundo y al inicio del tercer trimestre de 2022 el IP Banxico sugiere que la probabilidad de observar una recesión en los próximos tres meses ha disminuido.</a:t>
            </a:r>
            <a:endParaRPr lang="es-MX" dirty="0"/>
          </a:p>
        </p:txBody>
      </p:sp>
      <p:sp>
        <p:nvSpPr>
          <p:cNvPr id="6" name="5 Marcador de pie de página"/>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s-MX" dirty="0"/>
          </a:p>
        </p:txBody>
      </p:sp>
      <p:sp>
        <p:nvSpPr>
          <p:cNvPr id="7" name="6 Marcador de número de diapositiva"/>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511822FF-3071-43E9-8032-73324A650EF4}" type="slidenum">
              <a:rPr lang="es-MX" smtClean="0"/>
              <a:pPr/>
              <a:t>‹Nº›</a:t>
            </a:fld>
            <a:endParaRPr lang="es-MX" dirty="0"/>
          </a:p>
        </p:txBody>
      </p:sp>
      <p:sp>
        <p:nvSpPr>
          <p:cNvPr id="4" name="Marcador de imagen de diapositiva 3">
            <a:extLst>
              <a:ext uri="{FF2B5EF4-FFF2-40B4-BE49-F238E27FC236}">
                <a16:creationId xmlns:a16="http://schemas.microsoft.com/office/drawing/2014/main" id="{117E3655-F11A-4DF9-B098-18C4A44272CD}"/>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s-MX" dirty="0"/>
          </a:p>
        </p:txBody>
      </p:sp>
    </p:spTree>
    <p:extLst>
      <p:ext uri="{BB962C8B-B14F-4D97-AF65-F5344CB8AC3E}">
        <p14:creationId xmlns:p14="http://schemas.microsoft.com/office/powerpoint/2010/main" val="4224354536"/>
      </p:ext>
    </p:extLst>
  </p:cSld>
  <p:clrMap bg1="lt1" tx1="dk1" bg2="lt2" tx2="dk2" accent1="accent1" accent2="accent2" accent3="accent3" accent4="accent4" accent5="accent5" accent6="accent6" hlink="hlink" folHlink="folHlink"/>
  <p:hf dt="0"/>
  <p:notesStyle>
    <a:lvl1pPr marL="171450" indent="-171450" algn="l" defTabSz="914400" rtl="0" eaLnBrk="1" latinLnBrk="0" hangingPunct="1">
      <a:buFont typeface="Arial" panose="020B0604020202020204" pitchFamily="34" charset="0"/>
      <a:buChar char="•"/>
      <a:defRPr lang="es-MX" sz="1400" kern="1200" smtClean="0">
        <a:solidFill>
          <a:schemeClr val="tx1"/>
        </a:solidFill>
        <a:effectLst/>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jpg"/><Relationship Id="rId4"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3.jpg"/><Relationship Id="rId4" Type="http://schemas.openxmlformats.org/officeDocument/2006/relationships/image" Target="../media/image1.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0.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0.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1.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100.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2.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4.xml"/></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3.xml"/></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9.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7.xml"/></Relationships>
</file>

<file path=ppt/slideLayouts/_rels/slideLayout17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jp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6.xml"/></Relationships>
</file>

<file path=ppt/slideLayouts/_rels/slideLayout18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4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5.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0.xml"/></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7.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9.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2.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0.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3.xml"/></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7.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9.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1.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2.xml"/></Relationships>
</file>

<file path=ppt/slideLayouts/_rels/slideLayout22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2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9.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1.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5.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8.xml"/></Relationships>
</file>

<file path=ppt/slideLayouts/_rels/slideLayout24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4.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6.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7.xml"/></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1.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2.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4.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5.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7.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0.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1.xml"/></Relationships>
</file>

<file path=ppt/slideLayouts/_rels/slideLayout26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4.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5.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7.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8.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9.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4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41.xml"/></Relationships>
</file>

<file path=ppt/slideLayouts/_rels/slideLayout271.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4.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5.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6.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8.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9.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0.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2.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4.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5.xml"/></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8.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9.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0.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1.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2.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3.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5.xml"/></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68.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69.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1.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6.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7.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8.xml"/></Relationships>
</file>

<file path=ppt/slideLayouts/_rels/slideLayout30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1.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2.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4.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6.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7.xml"/></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0.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1.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2.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3.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6.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7.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9.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1.xml"/></Relationships>
</file>

<file path=ppt/slideLayouts/_rels/slideLayout327.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4.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6.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7.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9.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10.xml"/></Relationships>
</file>

<file path=ppt/slideLayouts/_rels/slideLayout33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3.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4.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5.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6.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7.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8.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9.xml"/></Relationships>
</file>

<file path=ppt/slideLayouts/_rels/slideLayout348.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2.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3.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4.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5.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6.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7.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8.xml"/></Relationships>
</file>

<file path=ppt/slideLayouts/_rels/slideLayout356.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1.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2.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3.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4.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5.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7.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8.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9.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0.xml"/></Relationships>
</file>

<file path=ppt/slideLayouts/_rels/slideLayout369.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3.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4.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5.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7.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8.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9.xml"/></Relationships>
</file>

<file path=ppt/slideLayouts/_rels/slideLayout377.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7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4.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5.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6.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7.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8.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9.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0.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1.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2.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3.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4.xml"/></Relationships>
</file>

<file path=ppt/slideLayouts/_rels/slideLayout39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7.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8.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9.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0.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1.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2.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3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6.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9.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0.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6.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7.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8.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9.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0.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1.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2.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3.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4.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6.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7.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69.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0.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1.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2.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3.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4.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7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4BB3A744-C91F-433B-8BBE-BD0EA19D1C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5524"/>
            <a:ext cx="12192000" cy="526776"/>
          </a:xfrm>
          <a:prstGeom prst="rect">
            <a:avLst/>
          </a:prstGeom>
        </p:spPr>
      </p:pic>
      <p:pic>
        <p:nvPicPr>
          <p:cNvPr id="4" name="Imagen 3">
            <a:extLst>
              <a:ext uri="{FF2B5EF4-FFF2-40B4-BE49-F238E27FC236}">
                <a16:creationId xmlns:a16="http://schemas.microsoft.com/office/drawing/2014/main" id="{F55F8176-3C1A-4BD3-8CC4-C57919BB10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8477"/>
            <a:ext cx="12192000" cy="6334001"/>
          </a:xfrm>
          <a:prstGeom prst="rect">
            <a:avLst/>
          </a:prstGeom>
        </p:spPr>
      </p:pic>
      <p:sp>
        <p:nvSpPr>
          <p:cNvPr id="5" name="Título 4"/>
          <p:cNvSpPr>
            <a:spLocks noGrp="1"/>
          </p:cNvSpPr>
          <p:nvPr>
            <p:ph type="title" hasCustomPrompt="1"/>
          </p:nvPr>
        </p:nvSpPr>
        <p:spPr>
          <a:xfrm>
            <a:off x="2855640" y="3789040"/>
            <a:ext cx="6912768" cy="1510234"/>
          </a:xfrm>
        </p:spPr>
        <p:txBody>
          <a:bodyPr anchor="t"/>
          <a:lstStyle>
            <a:lvl1pPr algn="l">
              <a:defRPr>
                <a:solidFill>
                  <a:schemeClr val="bg1"/>
                </a:solidFill>
              </a:defRPr>
            </a:lvl1pPr>
          </a:lstStyle>
          <a:p>
            <a:r>
              <a:rPr lang="es-ES" dirty="0"/>
              <a:t>Título</a:t>
            </a:r>
            <a:endParaRPr lang="es-MX" dirty="0"/>
          </a:p>
        </p:txBody>
      </p:sp>
      <p:pic>
        <p:nvPicPr>
          <p:cNvPr id="6" name="bjClassifierImageBottom">
            <a:extLst>
              <a:ext uri="{FF2B5EF4-FFF2-40B4-BE49-F238E27FC236}">
                <a16:creationId xmlns:a16="http://schemas.microsoft.com/office/drawing/2014/main" id="{241D030B-7424-4C97-86FA-94DDB4B2C7C6}"/>
              </a:ext>
            </a:extLst>
          </p:cNvPr>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0" y="6278425"/>
            <a:ext cx="12192000" cy="523875"/>
          </a:xfrm>
          <a:prstGeom prst="rect">
            <a:avLst/>
          </a:prstGeom>
        </p:spPr>
      </p:pic>
      <p:sp>
        <p:nvSpPr>
          <p:cNvPr id="7" name="Marcador de pie de página 4">
            <a:extLst>
              <a:ext uri="{FF2B5EF4-FFF2-40B4-BE49-F238E27FC236}">
                <a16:creationId xmlns:a16="http://schemas.microsoft.com/office/drawing/2014/main" id="{17FBE3D9-961A-4752-9B37-CF8CF2BE178F}"/>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33225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8D9B3263-0865-4E45-B9F1-0C0F2E8B77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2F990D4A-0155-4188-8900-9E785BA6749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2F61C36D-FDD3-49E0-8381-8073BCD0A63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D87EF404-E9AA-43A4-96FA-13E5B7EF31FD}"/>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índice_04_4">
    <p:spTree>
      <p:nvGrpSpPr>
        <p:cNvPr id="1" name=""/>
        <p:cNvGrpSpPr/>
        <p:nvPr/>
      </p:nvGrpSpPr>
      <p:grpSpPr>
        <a:xfrm>
          <a:off x="0" y="0"/>
          <a:ext cx="0" cy="0"/>
          <a:chOff x="0" y="0"/>
          <a:chExt cx="0" cy="0"/>
        </a:xfrm>
      </p:grpSpPr>
      <p:pic>
        <p:nvPicPr>
          <p:cNvPr id="16" name="Imagen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40132"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71725" y="3713949"/>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p:nvSpPr>
        <p:spPr>
          <a:xfrm>
            <a:off x="2571725" y="264318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23808" y="6367122"/>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5"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05250952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7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7C7B12-BE88-42AD-9FBD-62FB12FC015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0125ABA-8942-4D6E-A45B-8ADB2DDD5215}"/>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B25DC8C-6034-4654-B8E6-50C80C85D3DC}"/>
              </a:ext>
            </a:extLst>
          </p:cNvPr>
          <p:cNvSpPr>
            <a:spLocks noGrp="1"/>
          </p:cNvSpPr>
          <p:nvPr>
            <p:ph type="dt" sz="half" idx="10"/>
          </p:nvPr>
        </p:nvSpPr>
        <p:spPr/>
        <p:txBody>
          <a:bodyPr/>
          <a:lstStyle/>
          <a:p>
            <a:endParaRPr lang="es-MX" dirty="0"/>
          </a:p>
        </p:txBody>
      </p:sp>
      <p:sp>
        <p:nvSpPr>
          <p:cNvPr id="5" name="Marcador de pie de página 4">
            <a:extLst>
              <a:ext uri="{FF2B5EF4-FFF2-40B4-BE49-F238E27FC236}">
                <a16:creationId xmlns:a16="http://schemas.microsoft.com/office/drawing/2014/main" id="{B24B01E8-792D-4FAB-A44C-00E3DD2C1239}"/>
              </a:ext>
            </a:extLst>
          </p:cNvPr>
          <p:cNvSpPr>
            <a:spLocks noGrp="1"/>
          </p:cNvSpPr>
          <p:nvPr>
            <p:ph type="ftr" sz="quarter" idx="11"/>
          </p:nvPr>
        </p:nvSpPr>
        <p:spPr/>
        <p:txBody>
          <a:bodyPr/>
          <a:lstStyle/>
          <a:p>
            <a:r>
              <a:rPr lang="es-MX" dirty="0"/>
              <a:t> Interna-Uso Limitado
Información de uso interno cuyo acceso está restringido a un grupo limitado de empleados del Banco de México</a:t>
            </a:r>
          </a:p>
        </p:txBody>
      </p:sp>
      <p:sp>
        <p:nvSpPr>
          <p:cNvPr id="6" name="Marcador de número de diapositiva 5">
            <a:extLst>
              <a:ext uri="{FF2B5EF4-FFF2-40B4-BE49-F238E27FC236}">
                <a16:creationId xmlns:a16="http://schemas.microsoft.com/office/drawing/2014/main" id="{D30523B5-8D7D-43F6-AA35-F76D3E43541D}"/>
              </a:ext>
            </a:extLst>
          </p:cNvPr>
          <p:cNvSpPr>
            <a:spLocks noGrp="1"/>
          </p:cNvSpPr>
          <p:nvPr>
            <p:ph type="sldNum" sz="quarter" idx="12"/>
          </p:nvPr>
        </p:nvSpPr>
        <p:spPr/>
        <p:txBody>
          <a:bodyPr/>
          <a:lstStyle/>
          <a:p>
            <a:fld id="{70E0D66C-A2B5-48EA-895E-5F5586FCDA46}" type="slidenum">
              <a:rPr lang="es-MX" smtClean="0"/>
              <a:pPr/>
              <a:t>‹Nº›</a:t>
            </a:fld>
            <a:endParaRPr lang="es-MX" dirty="0"/>
          </a:p>
        </p:txBody>
      </p:sp>
      <p:pic>
        <p:nvPicPr>
          <p:cNvPr id="8" name="Imagen 7">
            <a:extLst>
              <a:ext uri="{FF2B5EF4-FFF2-40B4-BE49-F238E27FC236}">
                <a16:creationId xmlns:a16="http://schemas.microsoft.com/office/drawing/2014/main" id="{1E29AD9F-CD4A-4DA0-81DA-E752A82183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Tree>
    <p:extLst>
      <p:ext uri="{BB962C8B-B14F-4D97-AF65-F5344CB8AC3E}">
        <p14:creationId xmlns:p14="http://schemas.microsoft.com/office/powerpoint/2010/main" val="40629698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863752" y="4553833"/>
            <a:ext cx="6120680" cy="1233235"/>
          </a:xfrm>
        </p:spPr>
        <p:txBody>
          <a:bodyPr anchor="t"/>
          <a:lstStyle>
            <a:lvl1pPr algn="l">
              <a:defRPr>
                <a:solidFill>
                  <a:srgbClr val="000000"/>
                </a:solidFill>
              </a:defRPr>
            </a:lvl1pPr>
          </a:lstStyle>
          <a:p>
            <a:r>
              <a:rPr lang="es-ES" dirty="0"/>
              <a:t>Título</a:t>
            </a: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0456" y="4738402"/>
            <a:ext cx="1691884" cy="922846"/>
          </a:xfrm>
          <a:prstGeom prst="rect">
            <a:avLst/>
          </a:prstGeom>
        </p:spPr>
      </p:pic>
      <p:sp>
        <p:nvSpPr>
          <p:cNvPr id="7" name="Rectángulo 6"/>
          <p:cNvSpPr/>
          <p:nvPr/>
        </p:nvSpPr>
        <p:spPr>
          <a:xfrm>
            <a:off x="3072656" y="4581128"/>
            <a:ext cx="9144000" cy="1152000"/>
          </a:xfrm>
          <a:prstGeom prst="rect">
            <a:avLst/>
          </a:prstGeom>
          <a:no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p:cNvSpPr/>
          <p:nvPr/>
        </p:nvSpPr>
        <p:spPr>
          <a:xfrm>
            <a:off x="-24680" y="4581256"/>
            <a:ext cx="3096000" cy="115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CuadroTexto 5">
            <a:extLst>
              <a:ext uri="{FF2B5EF4-FFF2-40B4-BE49-F238E27FC236}">
                <a16:creationId xmlns:a16="http://schemas.microsoft.com/office/drawing/2014/main" id="{0CB1CF94-EABC-4E16-BB10-7A7689BB1A35}"/>
              </a:ext>
            </a:extLst>
          </p:cNvPr>
          <p:cNvSpPr txBox="1"/>
          <p:nvPr userDrawn="1"/>
        </p:nvSpPr>
        <p:spPr>
          <a:xfrm>
            <a:off x="-26016" y="4581000"/>
            <a:ext cx="3456384" cy="1092607"/>
          </a:xfrm>
          <a:prstGeom prst="rect">
            <a:avLst/>
          </a:prstGeom>
          <a:noFill/>
        </p:spPr>
        <p:txBody>
          <a:bodyPr wrap="square" rtlCol="0">
            <a:spAutoFit/>
          </a:bodyPr>
          <a:lstStyle/>
          <a:p>
            <a:pPr>
              <a:lnSpc>
                <a:spcPct val="100000"/>
              </a:lnSpc>
            </a:pPr>
            <a:r>
              <a:rPr lang="es-MX" sz="1700" b="1" spc="100" dirty="0">
                <a:solidFill>
                  <a:srgbClr val="000000"/>
                </a:solidFill>
              </a:rPr>
              <a:t>INFORMACIÓN RESERVADA</a:t>
            </a:r>
          </a:p>
          <a:p>
            <a:pPr>
              <a:lnSpc>
                <a:spcPct val="100000"/>
              </a:lnSpc>
            </a:pPr>
            <a:r>
              <a:rPr lang="es-MX" sz="1200" b="1" dirty="0">
                <a:solidFill>
                  <a:srgbClr val="000000"/>
                </a:solidFill>
              </a:rPr>
              <a:t>Estado:</a:t>
            </a:r>
            <a:r>
              <a:rPr lang="es-MX" sz="1200" b="1" baseline="0" dirty="0">
                <a:solidFill>
                  <a:srgbClr val="000000"/>
                </a:solidFill>
              </a:rPr>
              <a:t> </a:t>
            </a:r>
            <a:r>
              <a:rPr lang="es-MX" sz="1200" b="0" baseline="0" dirty="0">
                <a:solidFill>
                  <a:srgbClr val="000000"/>
                </a:solidFill>
              </a:rPr>
              <a:t>En proceso </a:t>
            </a:r>
          </a:p>
          <a:p>
            <a:pPr>
              <a:lnSpc>
                <a:spcPct val="100000"/>
              </a:lnSpc>
            </a:pPr>
            <a:r>
              <a:rPr lang="es-MX" sz="1200" b="1" baseline="0" dirty="0">
                <a:solidFill>
                  <a:srgbClr val="000000"/>
                </a:solidFill>
              </a:rPr>
              <a:t>Unidad Administrativa: </a:t>
            </a:r>
            <a:r>
              <a:rPr lang="es-MX" sz="1200" baseline="0" dirty="0">
                <a:solidFill>
                  <a:srgbClr val="000000"/>
                </a:solidFill>
              </a:rPr>
              <a:t>Dirección</a:t>
            </a:r>
            <a:r>
              <a:rPr lang="es-MX" sz="1200" dirty="0">
                <a:solidFill>
                  <a:srgbClr val="000000"/>
                </a:solidFill>
              </a:rPr>
              <a:t> General de Investigación Económica</a:t>
            </a:r>
            <a:endParaRPr lang="es-MX" sz="1200" baseline="0" dirty="0">
              <a:solidFill>
                <a:srgbClr val="000000"/>
              </a:solidFill>
            </a:endParaRPr>
          </a:p>
          <a:p>
            <a:pPr>
              <a:lnSpc>
                <a:spcPct val="100000"/>
              </a:lnSpc>
            </a:pPr>
            <a:r>
              <a:rPr lang="es-MX" sz="1200" b="1" baseline="0" dirty="0">
                <a:solidFill>
                  <a:srgbClr val="000000"/>
                </a:solidFill>
              </a:rPr>
              <a:t>Fecha de última actualización:</a:t>
            </a:r>
            <a:endParaRPr lang="es-MX" sz="1200" baseline="0" dirty="0">
              <a:solidFill>
                <a:srgbClr val="000000"/>
              </a:solidFill>
            </a:endParaRPr>
          </a:p>
        </p:txBody>
      </p:sp>
    </p:spTree>
    <p:extLst>
      <p:ext uri="{BB962C8B-B14F-4D97-AF65-F5344CB8AC3E}">
        <p14:creationId xmlns:p14="http://schemas.microsoft.com/office/powerpoint/2010/main" val="17590435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6121"/>
            <a:ext cx="10363200" cy="1470025"/>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4374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6068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815F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8058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9384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76243"/>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02861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8"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9" name="Conector recto 8"/>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8561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383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8A891C6F-AB8F-4CF9-B848-6DBF52E541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E3BC0F5E-C92C-4456-A71D-8074B8DE7207}"/>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32534AC9-F1E7-402D-B0FA-6DBE8655C2E2}"/>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217CFE5-A538-4E00-8761-CFCBF47BA50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4294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1307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9777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3561" y="2849487"/>
            <a:ext cx="2124877" cy="1159024"/>
          </a:xfrm>
          <a:prstGeom prst="rect">
            <a:avLst/>
          </a:prstGeom>
        </p:spPr>
      </p:pic>
      <p:sp>
        <p:nvSpPr>
          <p:cNvPr id="5" name="Rectángulo 4"/>
          <p:cNvSpPr/>
          <p:nvPr/>
        </p:nvSpPr>
        <p:spPr>
          <a:xfrm>
            <a:off x="0" y="2348880"/>
            <a:ext cx="12192000" cy="2304000"/>
          </a:xfrm>
          <a:prstGeom prst="rect">
            <a:avLst/>
          </a:prstGeom>
          <a:noFill/>
          <a:ln w="19050">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Rectángulo 5"/>
          <p:cNvSpPr/>
          <p:nvPr/>
        </p:nvSpPr>
        <p:spPr>
          <a:xfrm>
            <a:off x="0" y="2348880"/>
            <a:ext cx="3359696" cy="23042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4853081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índice_1">
    <p:spTree>
      <p:nvGrpSpPr>
        <p:cNvPr id="1" name=""/>
        <p:cNvGrpSpPr/>
        <p:nvPr/>
      </p:nvGrpSpPr>
      <p:grpSpPr>
        <a:xfrm>
          <a:off x="0" y="0"/>
          <a:ext cx="0" cy="0"/>
          <a:chOff x="0" y="0"/>
          <a:chExt cx="0" cy="0"/>
        </a:xfrm>
      </p:grpSpPr>
      <p:sp>
        <p:nvSpPr>
          <p:cNvPr id="25" name="24 Rectángulo redondeado"/>
          <p:cNvSpPr/>
          <p:nvPr/>
        </p:nvSpPr>
        <p:spPr>
          <a:xfrm>
            <a:off x="1453486" y="1556792"/>
            <a:ext cx="1240718" cy="1071570"/>
          </a:xfrm>
          <a:prstGeom prst="roundRect">
            <a:avLst/>
          </a:prstGeom>
          <a:ln>
            <a:solidFill>
              <a:srgbClr val="815F47"/>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MX" sz="2800" b="1" dirty="0">
                <a:solidFill>
                  <a:schemeClr val="tx1"/>
                </a:solidFill>
              </a:rPr>
              <a:t>1</a:t>
            </a:r>
          </a:p>
        </p:txBody>
      </p:sp>
      <p:sp>
        <p:nvSpPr>
          <p:cNvPr id="26" name="25 Rectángulo redondeado"/>
          <p:cNvSpPr/>
          <p:nvPr/>
        </p:nvSpPr>
        <p:spPr>
          <a:xfrm>
            <a:off x="1453486" y="3014622"/>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p:nvSpPr>
        <p:spPr>
          <a:xfrm>
            <a:off x="1453486" y="4373654"/>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67608" y="1699668"/>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solidFill>
                  <a:schemeClr val="tx1"/>
                </a:solidFill>
              </a:rPr>
              <a:t>Título</a:t>
            </a:r>
          </a:p>
        </p:txBody>
      </p:sp>
      <p:sp>
        <p:nvSpPr>
          <p:cNvPr id="30" name="29 Rectángulo redondeado"/>
          <p:cNvSpPr/>
          <p:nvPr/>
        </p:nvSpPr>
        <p:spPr>
          <a:xfrm>
            <a:off x="2567608"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67608"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txBox="1">
            <a:spLocks/>
          </p:cNvSpPr>
          <p:nvPr/>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
        <p:nvSpPr>
          <p:cNvPr id="14" name="5 Marcador de número de diapositiva"/>
          <p:cNvSpPr>
            <a:spLocks noGrp="1"/>
          </p:cNvSpPr>
          <p:nvPr>
            <p:ph type="sldNum" sz="quarter" idx="12"/>
          </p:nvPr>
        </p:nvSpPr>
        <p:spPr>
          <a:xfrm>
            <a:off x="8890000" y="65087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816699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índice_2">
    <p:spTree>
      <p:nvGrpSpPr>
        <p:cNvPr id="1" name=""/>
        <p:cNvGrpSpPr/>
        <p:nvPr/>
      </p:nvGrpSpPr>
      <p:grpSpPr>
        <a:xfrm>
          <a:off x="0" y="0"/>
          <a:ext cx="0" cy="0"/>
          <a:chOff x="0" y="0"/>
          <a:chExt cx="0" cy="0"/>
        </a:xfrm>
      </p:grpSpPr>
      <p:sp>
        <p:nvSpPr>
          <p:cNvPr id="25" name="24 Rectángulo redondeado"/>
          <p:cNvSpPr/>
          <p:nvPr/>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31" name="30 Rectángulo redondeado"/>
          <p:cNvSpPr/>
          <p:nvPr/>
        </p:nvSpPr>
        <p:spPr>
          <a:xfrm>
            <a:off x="2571725"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30649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índice_3">
    <p:spTree>
      <p:nvGrpSpPr>
        <p:cNvPr id="1" name=""/>
        <p:cNvGrpSpPr/>
        <p:nvPr/>
      </p:nvGrpSpPr>
      <p:grpSpPr>
        <a:xfrm>
          <a:off x="0" y="0"/>
          <a:ext cx="0" cy="0"/>
          <a:chOff x="0" y="0"/>
          <a:chExt cx="0" cy="0"/>
        </a:xfrm>
      </p:grpSpPr>
      <p:sp>
        <p:nvSpPr>
          <p:cNvPr id="25" name="24 Rectángulo redondeado"/>
          <p:cNvSpPr/>
          <p:nvPr/>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569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índice_04_1">
    <p:spTree>
      <p:nvGrpSpPr>
        <p:cNvPr id="1" name=""/>
        <p:cNvGrpSpPr/>
        <p:nvPr/>
      </p:nvGrpSpPr>
      <p:grpSpPr>
        <a:xfrm>
          <a:off x="0" y="0"/>
          <a:ext cx="0" cy="0"/>
          <a:chOff x="0" y="0"/>
          <a:chExt cx="0" cy="0"/>
        </a:xfrm>
      </p:grpSpPr>
      <p:sp>
        <p:nvSpPr>
          <p:cNvPr id="25" name="24 Rectángulo redondeado"/>
          <p:cNvSpPr/>
          <p:nvPr/>
        </p:nvSpPr>
        <p:spPr>
          <a:xfrm>
            <a:off x="1410857" y="1285860"/>
            <a:ext cx="1256119"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1</a:t>
            </a:r>
          </a:p>
        </p:txBody>
      </p:sp>
      <p:sp>
        <p:nvSpPr>
          <p:cNvPr id="26" name="25 Rectángulo redondeado"/>
          <p:cNvSpPr/>
          <p:nvPr/>
        </p:nvSpPr>
        <p:spPr>
          <a:xfrm>
            <a:off x="1410857" y="2428868"/>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0857" y="3571876"/>
            <a:ext cx="1231467"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0857" y="4714884"/>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4" name="23 Rectángulo redondeado"/>
          <p:cNvSpPr/>
          <p:nvPr/>
        </p:nvSpPr>
        <p:spPr>
          <a:xfrm>
            <a:off x="2570792" y="1438830"/>
            <a:ext cx="8506949"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4588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índice_04_2">
    <p:spTree>
      <p:nvGrpSpPr>
        <p:cNvPr id="1" name=""/>
        <p:cNvGrpSpPr/>
        <p:nvPr/>
      </p:nvGrpSpPr>
      <p:grpSpPr>
        <a:xfrm>
          <a:off x="0" y="0"/>
          <a:ext cx="0" cy="0"/>
          <a:chOff x="0" y="0"/>
          <a:chExt cx="0" cy="0"/>
        </a:xfrm>
      </p:grpSpPr>
      <p:sp>
        <p:nvSpPr>
          <p:cNvPr id="25" name="24 Rectángulo redondeado"/>
          <p:cNvSpPr/>
          <p:nvPr/>
        </p:nvSpPr>
        <p:spPr>
          <a:xfrm>
            <a:off x="1420207" y="1285860"/>
            <a:ext cx="124676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84673" y="2571744"/>
            <a:ext cx="8286808" cy="785818"/>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1" name="30 Rectángulo redondeado"/>
          <p:cNvSpPr/>
          <p:nvPr/>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04914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índice_04_3">
    <p:spTree>
      <p:nvGrpSpPr>
        <p:cNvPr id="1" name=""/>
        <p:cNvGrpSpPr/>
        <p:nvPr/>
      </p:nvGrpSpPr>
      <p:grpSpPr>
        <a:xfrm>
          <a:off x="0" y="0"/>
          <a:ext cx="0" cy="0"/>
          <a:chOff x="0" y="0"/>
          <a:chExt cx="0" cy="0"/>
        </a:xfrm>
      </p:grpSpPr>
      <p:sp>
        <p:nvSpPr>
          <p:cNvPr id="27" name="26 Rectángulo redondeado"/>
          <p:cNvSpPr/>
          <p:nvPr/>
        </p:nvSpPr>
        <p:spPr>
          <a:xfrm>
            <a:off x="1415480" y="3571876"/>
            <a:ext cx="1226844"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ysClr val="windowText" lastClr="000000"/>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31" name="30 Rectángulo redondeado"/>
          <p:cNvSpPr/>
          <p:nvPr/>
        </p:nvSpPr>
        <p:spPr>
          <a:xfrm>
            <a:off x="2571725" y="3714752"/>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23" name="22 Rectángulo redondeado"/>
          <p:cNvSpPr/>
          <p:nvPr/>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
        <p:nvSpPr>
          <p:cNvPr id="14"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97494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59D0E53-B918-4DCA-81CE-003AD6A5BF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00"/>
            <a:ext cx="12187066" cy="6858000"/>
          </a:xfrm>
          <a:prstGeom prst="rect">
            <a:avLst/>
          </a:prstGeom>
        </p:spPr>
      </p:pic>
      <p:pic>
        <p:nvPicPr>
          <p:cNvPr id="4" name="Imagen 3">
            <a:extLst>
              <a:ext uri="{FF2B5EF4-FFF2-40B4-BE49-F238E27FC236}">
                <a16:creationId xmlns:a16="http://schemas.microsoft.com/office/drawing/2014/main" id="{2C87C655-A98B-4454-8C35-247AE6C998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275524"/>
            <a:ext cx="12192000" cy="526776"/>
          </a:xfrm>
          <a:prstGeom prst="rect">
            <a:avLst/>
          </a:prstGeom>
        </p:spPr>
      </p:pic>
      <p:pic>
        <p:nvPicPr>
          <p:cNvPr id="5" name="bjClassifierImageBottom">
            <a:extLst>
              <a:ext uri="{FF2B5EF4-FFF2-40B4-BE49-F238E27FC236}">
                <a16:creationId xmlns:a16="http://schemas.microsoft.com/office/drawing/2014/main" id="{00397FA7-30AD-48A5-8999-6DA23792DF69}"/>
              </a:ext>
            </a:extLst>
          </p:cNvPr>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0" y="6278425"/>
            <a:ext cx="12192000" cy="523875"/>
          </a:xfrm>
          <a:prstGeom prst="rect">
            <a:avLst/>
          </a:prstGeom>
        </p:spPr>
      </p:pic>
      <p:sp>
        <p:nvSpPr>
          <p:cNvPr id="6" name="Marcador de pie de página 4">
            <a:extLst>
              <a:ext uri="{FF2B5EF4-FFF2-40B4-BE49-F238E27FC236}">
                <a16:creationId xmlns:a16="http://schemas.microsoft.com/office/drawing/2014/main" id="{6F82CF95-A5BC-4291-BED3-D0FA3E5FEFD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40132"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ysClr val="windowText" lastClr="000000"/>
                </a:solidFill>
              </a:rPr>
              <a:t>4</a:t>
            </a:r>
          </a:p>
        </p:txBody>
      </p:sp>
      <p:sp>
        <p:nvSpPr>
          <p:cNvPr id="31" name="30 Rectángulo redondeado"/>
          <p:cNvSpPr/>
          <p:nvPr/>
        </p:nvSpPr>
        <p:spPr>
          <a:xfrm>
            <a:off x="2571725" y="3713949"/>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p:nvSpPr>
        <p:spPr>
          <a:xfrm>
            <a:off x="2571725" y="264318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8238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rgbClr val="000000"/>
                </a:solidFill>
              </a:defRPr>
            </a:lvl1pPr>
          </a:lstStyle>
          <a:p>
            <a:fld id="{8E002BF4-BBF3-4639-B0BE-64A04A870BC8}" type="slidenum">
              <a:rPr lang="es-MX" smtClean="0"/>
              <a:pPr/>
              <a:t>‹Nº›</a:t>
            </a:fld>
            <a:endParaRPr lang="es-MX" dirty="0"/>
          </a:p>
        </p:txBody>
      </p:sp>
      <p:sp>
        <p:nvSpPr>
          <p:cNvPr id="7"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cxnSp>
        <p:nvCxnSpPr>
          <p:cNvPr id="9" name="Conector recto 8"/>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441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703600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30489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5555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67413265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29077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24035193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14949189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88516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índice_1">
    <p:spTree>
      <p:nvGrpSpPr>
        <p:cNvPr id="1" name=""/>
        <p:cNvGrpSpPr/>
        <p:nvPr/>
      </p:nvGrpSpPr>
      <p:grpSpPr>
        <a:xfrm>
          <a:off x="0" y="0"/>
          <a:ext cx="0" cy="0"/>
          <a:chOff x="0" y="0"/>
          <a:chExt cx="0" cy="0"/>
        </a:xfrm>
      </p:grpSpPr>
      <p:sp>
        <p:nvSpPr>
          <p:cNvPr id="25" name="24 Rectángulo redondeado"/>
          <p:cNvSpPr/>
          <p:nvPr userDrawn="1"/>
        </p:nvSpPr>
        <p:spPr>
          <a:xfrm>
            <a:off x="1453486" y="1556792"/>
            <a:ext cx="1240718" cy="1071570"/>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solidFill>
              </a:rPr>
              <a:t>1</a:t>
            </a:r>
          </a:p>
        </p:txBody>
      </p:sp>
      <p:sp>
        <p:nvSpPr>
          <p:cNvPr id="26" name="25 Rectángulo redondeado"/>
          <p:cNvSpPr/>
          <p:nvPr userDrawn="1"/>
        </p:nvSpPr>
        <p:spPr>
          <a:xfrm>
            <a:off x="1453486" y="3014622"/>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userDrawn="1"/>
        </p:nvSpPr>
        <p:spPr>
          <a:xfrm>
            <a:off x="1453486" y="4373654"/>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67608" y="1699668"/>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t>Título</a:t>
            </a:r>
          </a:p>
        </p:txBody>
      </p:sp>
      <p:sp>
        <p:nvSpPr>
          <p:cNvPr id="30" name="29 Rectángulo redondeado"/>
          <p:cNvSpPr/>
          <p:nvPr userDrawn="1"/>
        </p:nvSpPr>
        <p:spPr>
          <a:xfrm>
            <a:off x="2567608"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67608"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7BA72329-C31F-4057-869B-12B0253288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4" name="5 Marcador de número de diapositiva">
            <a:extLst>
              <a:ext uri="{FF2B5EF4-FFF2-40B4-BE49-F238E27FC236}">
                <a16:creationId xmlns:a16="http://schemas.microsoft.com/office/drawing/2014/main" id="{A065DDF4-2218-4DD3-A7EC-C5568B482D1A}"/>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2C8C526-B99F-4295-94D3-8246CABDE72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E65F8681-70AF-43DC-B492-01ECFE4949AE}"/>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932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3012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0850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9035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96519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22283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002253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87315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7403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68262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9178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índice_2">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2" name="Imagen 11">
            <a:extLst>
              <a:ext uri="{FF2B5EF4-FFF2-40B4-BE49-F238E27FC236}">
                <a16:creationId xmlns:a16="http://schemas.microsoft.com/office/drawing/2014/main" id="{F919B68F-E8DF-4E59-98E3-83CF70BD65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3" name="5 Marcador de número de diapositiva">
            <a:extLst>
              <a:ext uri="{FF2B5EF4-FFF2-40B4-BE49-F238E27FC236}">
                <a16:creationId xmlns:a16="http://schemas.microsoft.com/office/drawing/2014/main" id="{96CEB837-B575-45B8-8720-7513DEA5A81C}"/>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Marcador de pie de página 4">
            <a:extLst>
              <a:ext uri="{FF2B5EF4-FFF2-40B4-BE49-F238E27FC236}">
                <a16:creationId xmlns:a16="http://schemas.microsoft.com/office/drawing/2014/main" id="{B12122ED-8429-4C86-A6B7-B8ECC02B176F}"/>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5" name="Conector recto 14">
            <a:extLst>
              <a:ext uri="{FF2B5EF4-FFF2-40B4-BE49-F238E27FC236}">
                <a16:creationId xmlns:a16="http://schemas.microsoft.com/office/drawing/2014/main" id="{CD6086FB-60FE-4117-9FCC-BE36ABB80C30}"/>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82831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9281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5754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30378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7037682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33538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15688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49936896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5563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96253337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105876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índice_3">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2" name="Imagen 11">
            <a:extLst>
              <a:ext uri="{FF2B5EF4-FFF2-40B4-BE49-F238E27FC236}">
                <a16:creationId xmlns:a16="http://schemas.microsoft.com/office/drawing/2014/main" id="{A5302DE4-B74C-45F5-94B5-2E8A067F5D0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3" name="5 Marcador de número de diapositiva">
            <a:extLst>
              <a:ext uri="{FF2B5EF4-FFF2-40B4-BE49-F238E27FC236}">
                <a16:creationId xmlns:a16="http://schemas.microsoft.com/office/drawing/2014/main" id="{7BB8CECA-D31C-4794-8849-32394AE2E969}"/>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Marcador de pie de página 4">
            <a:extLst>
              <a:ext uri="{FF2B5EF4-FFF2-40B4-BE49-F238E27FC236}">
                <a16:creationId xmlns:a16="http://schemas.microsoft.com/office/drawing/2014/main" id="{ACC37F4D-5861-4289-9855-1E20E9C9E8F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91559F94-AAE4-4818-B495-DADCA7D8FD2B}"/>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8283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356198051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01070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3596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70565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68601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8072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0866671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33321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92887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127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índice_04_1">
    <p:spTree>
      <p:nvGrpSpPr>
        <p:cNvPr id="1" name=""/>
        <p:cNvGrpSpPr/>
        <p:nvPr/>
      </p:nvGrpSpPr>
      <p:grpSpPr>
        <a:xfrm>
          <a:off x="0" y="0"/>
          <a:ext cx="0" cy="0"/>
          <a:chOff x="0" y="0"/>
          <a:chExt cx="0" cy="0"/>
        </a:xfrm>
      </p:grpSpPr>
      <p:sp>
        <p:nvSpPr>
          <p:cNvPr id="25" name="24 Rectángulo redondeado"/>
          <p:cNvSpPr/>
          <p:nvPr userDrawn="1"/>
        </p:nvSpPr>
        <p:spPr>
          <a:xfrm>
            <a:off x="1410857" y="1285860"/>
            <a:ext cx="1256119" cy="1071570"/>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solidFill>
                <a:latin typeface="+mn-lt"/>
                <a:ea typeface="+mn-ea"/>
                <a:cs typeface="+mn-cs"/>
              </a:rPr>
              <a:t>1</a:t>
            </a:r>
          </a:p>
        </p:txBody>
      </p:sp>
      <p:sp>
        <p:nvSpPr>
          <p:cNvPr id="26" name="25 Rectángulo redondeado"/>
          <p:cNvSpPr/>
          <p:nvPr userDrawn="1"/>
        </p:nvSpPr>
        <p:spPr>
          <a:xfrm>
            <a:off x="1410857" y="2428868"/>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0857" y="3571876"/>
            <a:ext cx="123146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0857" y="4714884"/>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4" name="23 Rectángulo redondeado"/>
          <p:cNvSpPr/>
          <p:nvPr userDrawn="1"/>
        </p:nvSpPr>
        <p:spPr>
          <a:xfrm>
            <a:off x="2570792" y="1438830"/>
            <a:ext cx="8506949"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pic>
        <p:nvPicPr>
          <p:cNvPr id="14" name="Imagen 13">
            <a:extLst>
              <a:ext uri="{FF2B5EF4-FFF2-40B4-BE49-F238E27FC236}">
                <a16:creationId xmlns:a16="http://schemas.microsoft.com/office/drawing/2014/main" id="{9789139A-7C0F-4BC4-8DE7-10C831DC50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792" y="6351712"/>
            <a:ext cx="12192000" cy="526776"/>
          </a:xfrm>
          <a:prstGeom prst="rect">
            <a:avLst/>
          </a:prstGeom>
        </p:spPr>
      </p:pic>
      <p:sp>
        <p:nvSpPr>
          <p:cNvPr id="15" name="5 Marcador de número de diapositiva">
            <a:extLst>
              <a:ext uri="{FF2B5EF4-FFF2-40B4-BE49-F238E27FC236}">
                <a16:creationId xmlns:a16="http://schemas.microsoft.com/office/drawing/2014/main" id="{8D725212-334A-4682-A9BA-40E669B6A14E}"/>
              </a:ext>
            </a:extLst>
          </p:cNvPr>
          <p:cNvSpPr txBox="1">
            <a:spLocks/>
          </p:cNvSpPr>
          <p:nvPr userDrawn="1"/>
        </p:nvSpPr>
        <p:spPr>
          <a:xfrm>
            <a:off x="8760296" y="6303234"/>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24E6F67-AC25-4287-8037-3DA7BFC8AE55}"/>
              </a:ext>
            </a:extLst>
          </p:cNvPr>
          <p:cNvSpPr>
            <a:spLocks noGrp="1"/>
          </p:cNvSpPr>
          <p:nvPr>
            <p:ph type="ftr" sz="quarter" idx="11"/>
            <p:custDataLst>
              <p:tags r:id="rId1"/>
            </p:custDataLst>
          </p:nvPr>
        </p:nvSpPr>
        <p:spPr>
          <a:xfrm>
            <a:off x="-13792" y="644611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6D2B6B03-22E9-428D-A058-EF2DEE190FA1}"/>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55385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35222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8755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59668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77757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108546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61224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3307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6039377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2330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921096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índice_04_2">
    <p:spTree>
      <p:nvGrpSpPr>
        <p:cNvPr id="1" name=""/>
        <p:cNvGrpSpPr/>
        <p:nvPr/>
      </p:nvGrpSpPr>
      <p:grpSpPr>
        <a:xfrm>
          <a:off x="0" y="0"/>
          <a:ext cx="0" cy="0"/>
          <a:chOff x="0" y="0"/>
          <a:chExt cx="0" cy="0"/>
        </a:xfrm>
      </p:grpSpPr>
      <p:sp>
        <p:nvSpPr>
          <p:cNvPr id="25" name="24 Rectángulo redondeado"/>
          <p:cNvSpPr/>
          <p:nvPr userDrawn="1"/>
        </p:nvSpPr>
        <p:spPr>
          <a:xfrm>
            <a:off x="1420207" y="1285860"/>
            <a:ext cx="124676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84673" y="2571744"/>
            <a:ext cx="8286808" cy="785818"/>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4" name="Imagen 13">
            <a:extLst>
              <a:ext uri="{FF2B5EF4-FFF2-40B4-BE49-F238E27FC236}">
                <a16:creationId xmlns:a16="http://schemas.microsoft.com/office/drawing/2014/main" id="{FF3CCA9E-8F2E-4143-8348-76D6EF7775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5" name="5 Marcador de número de diapositiva">
            <a:extLst>
              <a:ext uri="{FF2B5EF4-FFF2-40B4-BE49-F238E27FC236}">
                <a16:creationId xmlns:a16="http://schemas.microsoft.com/office/drawing/2014/main" id="{C7BFBFFE-6B87-4660-AD05-B14E5EC84D5D}"/>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BCDDD66F-1931-4C46-B71F-24BF237735CB}"/>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334A4241-9A4B-4095-872B-6E63A95CB398}"/>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85659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427269063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65519276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8655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74316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64652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66322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97005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889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6549623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15182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1035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índice_04_3">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93135"/>
            <a:ext cx="12192000" cy="276225"/>
          </a:xfrm>
          <a:prstGeom prst="rect">
            <a:avLst/>
          </a:prstGeom>
        </p:spPr>
      </p:pic>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3" name="Imagen 12">
            <a:extLst>
              <a:ext uri="{FF2B5EF4-FFF2-40B4-BE49-F238E27FC236}">
                <a16:creationId xmlns:a16="http://schemas.microsoft.com/office/drawing/2014/main" id="{12AA4704-A897-4232-99FE-036573BCBDF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4" name="5 Marcador de número de diapositiva">
            <a:extLst>
              <a:ext uri="{FF2B5EF4-FFF2-40B4-BE49-F238E27FC236}">
                <a16:creationId xmlns:a16="http://schemas.microsoft.com/office/drawing/2014/main" id="{16AB09F2-7A6D-4A41-90F6-0CF0E6AFB02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FC7FF72F-3319-42C7-A868-1652D5761C3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6D07CB8-6156-4A11-A15F-9F4A9B294BC8}"/>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19768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13548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22100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18010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10616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16565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6392659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prstClr val="white"/>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solidFill>
                <a:prstClr val="white"/>
              </a:solidFill>
            </a:endParaRP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prstClr val="white"/>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58626207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solidFill>
                  <a:prstClr val="white"/>
                </a:solidFill>
              </a:rPr>
              <a:pPr/>
              <a:t>‹Nº›</a:t>
            </a:fld>
            <a:endParaRPr lang="es-MX" dirty="0">
              <a:solidFill>
                <a:prstClr val="white"/>
              </a:solidFill>
            </a:endParaRPr>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8908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285778"/>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61571667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8637357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40132"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71725" y="3713949"/>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userDrawn="1"/>
        </p:nvSpPr>
        <p:spPr>
          <a:xfrm>
            <a:off x="2571725" y="264318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4" name="Imagen 13">
            <a:extLst>
              <a:ext uri="{FF2B5EF4-FFF2-40B4-BE49-F238E27FC236}">
                <a16:creationId xmlns:a16="http://schemas.microsoft.com/office/drawing/2014/main" id="{D15D7CB5-9DD2-43C4-BC96-42724C431F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5" name="5 Marcador de número de diapositiva">
            <a:extLst>
              <a:ext uri="{FF2B5EF4-FFF2-40B4-BE49-F238E27FC236}">
                <a16:creationId xmlns:a16="http://schemas.microsoft.com/office/drawing/2014/main" id="{D71DB6A0-FD6C-4DCB-B2B4-F2E948277784}"/>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824E7CE8-1F38-4DE9-97C6-FE3170686B4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81ADC693-9FCF-42FB-9124-97F3BF66F30B}"/>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16751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223610581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251645158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91617052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13832125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422649439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7130805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38680272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95549990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05419584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300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9ED248F-09B1-490F-96FE-20087258AE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2" name="1 Título"/>
          <p:cNvSpPr>
            <a:spLocks noGrp="1"/>
          </p:cNvSpPr>
          <p:nvPr>
            <p:ph type="ctrTitle"/>
          </p:nvPr>
        </p:nvSpPr>
        <p:spPr>
          <a:xfrm>
            <a:off x="914400" y="2136121"/>
            <a:ext cx="10363200" cy="1470025"/>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Marcador de pie de página 4">
            <a:extLst>
              <a:ext uri="{FF2B5EF4-FFF2-40B4-BE49-F238E27FC236}">
                <a16:creationId xmlns:a16="http://schemas.microsoft.com/office/drawing/2014/main" id="{54EAE81F-DDE8-47D6-A675-01DF209709EA}"/>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8" name="Conector recto 7">
            <a:extLst>
              <a:ext uri="{FF2B5EF4-FFF2-40B4-BE49-F238E27FC236}">
                <a16:creationId xmlns:a16="http://schemas.microsoft.com/office/drawing/2014/main" id="{0001D763-E4A8-4791-99A1-59C47FC932F5}"/>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6" name="Imagen 5">
            <a:extLst>
              <a:ext uri="{FF2B5EF4-FFF2-40B4-BE49-F238E27FC236}">
                <a16:creationId xmlns:a16="http://schemas.microsoft.com/office/drawing/2014/main" id="{4711CAD6-5881-46C7-ACF9-E048B6777DD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86610870-7E06-49BC-8A6C-F04586AE4C9B}"/>
              </a:ext>
            </a:extLst>
          </p:cNvPr>
          <p:cNvCxnSpPr>
            <a:cxnSpLocks/>
          </p:cNvCxnSpPr>
          <p:nvPr userDrawn="1"/>
        </p:nvCxnSpPr>
        <p:spPr>
          <a:xfrm>
            <a:off x="0" y="6381328"/>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4787CEA2-792B-4492-9C18-62B5D5B9A085}"/>
              </a:ext>
            </a:extLst>
          </p:cNvPr>
          <p:cNvCxnSpPr>
            <a:cxnSpLocks/>
          </p:cNvCxnSpPr>
          <p:nvPr userDrawn="1"/>
        </p:nvCxnSpPr>
        <p:spPr>
          <a:xfrm>
            <a:off x="0" y="5373216"/>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D49A6916-D333-444D-8697-0623FF78D4E7}"/>
              </a:ext>
            </a:extLst>
          </p:cNvPr>
          <p:cNvCxnSpPr>
            <a:cxnSpLocks/>
          </p:cNvCxnSpPr>
          <p:nvPr userDrawn="1"/>
        </p:nvCxnSpPr>
        <p:spPr>
          <a:xfrm>
            <a:off x="0" y="371703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sp>
        <p:nvSpPr>
          <p:cNvPr id="7" name="Marcador de pie de página 4">
            <a:extLst>
              <a:ext uri="{FF2B5EF4-FFF2-40B4-BE49-F238E27FC236}">
                <a16:creationId xmlns:a16="http://schemas.microsoft.com/office/drawing/2014/main" id="{59E8C11B-BA73-4439-A27E-5ED9191363BA}"/>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41228021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292929"/>
                </a:solidFill>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292929"/>
                </a:solidFill>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292929"/>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37816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24798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prstClr val="white"/>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81776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prstClr val="white">
                    <a:lumMod val="95000"/>
                  </a:prstClr>
                </a:solidFill>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41903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02618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prstClr val="white">
                    <a:lumMod val="95000"/>
                  </a:prst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66521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 y="0"/>
            <a:ext cx="12191998"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6"/>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6"/>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1978353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7"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7"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4" y="1699668"/>
            <a:ext cx="8286809"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4" y="315749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4" y="4516530"/>
            <a:ext cx="8286809"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2" y="3157506"/>
            <a:ext cx="8191532"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2" y="4516530"/>
            <a:ext cx="8191532"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7" y="1699670"/>
            <a:ext cx="8191532"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75250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7"/>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6"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3" indent="0" algn="ctr">
              <a:buNone/>
              <a:defRPr>
                <a:solidFill>
                  <a:schemeClr val="tx1">
                    <a:tint val="75000"/>
                  </a:schemeClr>
                </a:solidFill>
              </a:defRPr>
            </a:lvl5pPr>
            <a:lvl6pPr marL="2286029" indent="0" algn="ctr">
              <a:buNone/>
              <a:defRPr>
                <a:solidFill>
                  <a:schemeClr val="tx1">
                    <a:tint val="75000"/>
                  </a:schemeClr>
                </a:solidFill>
              </a:defRPr>
            </a:lvl6pPr>
            <a:lvl7pPr marL="2743234" indent="0" algn="ctr">
              <a:buNone/>
              <a:defRPr>
                <a:solidFill>
                  <a:schemeClr val="tx1">
                    <a:tint val="75000"/>
                  </a:schemeClr>
                </a:solidFill>
              </a:defRPr>
            </a:lvl7pPr>
            <a:lvl8pPr marL="3200440" indent="0" algn="ctr">
              <a:buNone/>
              <a:defRPr>
                <a:solidFill>
                  <a:schemeClr val="tx1">
                    <a:tint val="75000"/>
                  </a:schemeClr>
                </a:solidFill>
              </a:defRPr>
            </a:lvl8pPr>
            <a:lvl9pPr marL="3657646"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79876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5"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5" y="1044514"/>
            <a:ext cx="10979243" cy="512279"/>
          </a:xfrm>
        </p:spPr>
        <p:txBody>
          <a:bodyPr anchor="b">
            <a:normAutofit/>
          </a:bodyPr>
          <a:lstStyle>
            <a:lvl1pPr marL="0" indent="0" algn="ctr">
              <a:buNone/>
              <a:defRPr sz="20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89" y="5877273"/>
            <a:ext cx="10983019"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3898196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6121"/>
            <a:ext cx="10363200" cy="1470025"/>
          </a:xfrm>
        </p:spPr>
        <p:txBody>
          <a:bodyPr/>
          <a:lstStyle>
            <a:lvl1pPr>
              <a:defRPr>
                <a:solidFill>
                  <a:srgbClr val="00727C"/>
                </a:solidFill>
              </a:defRPr>
            </a:lvl1pPr>
          </a:lstStyle>
          <a:p>
            <a:r>
              <a:rPr lang="es-ES" dirty="0"/>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6" name="Marcador de pie de página 4">
            <a:extLst>
              <a:ext uri="{FF2B5EF4-FFF2-40B4-BE49-F238E27FC236}">
                <a16:creationId xmlns:a16="http://schemas.microsoft.com/office/drawing/2014/main" id="{80342557-75BF-41B4-A322-39137E0D2FC6}"/>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51060599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2"/>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4"/>
            <a:ext cx="10363200" cy="1500187"/>
          </a:xfrm>
        </p:spPr>
        <p:txBody>
          <a:bodyPr anchor="b"/>
          <a:lstStyle>
            <a:lvl1pPr marL="0" indent="0">
              <a:buNone/>
              <a:defRPr sz="2000">
                <a:solidFill>
                  <a:schemeClr val="tx1">
                    <a:tint val="75000"/>
                  </a:schemeClr>
                </a:solidFill>
              </a:defRPr>
            </a:lvl1pPr>
            <a:lvl2pPr marL="457206" indent="0">
              <a:buNone/>
              <a:defRPr sz="1800">
                <a:solidFill>
                  <a:schemeClr val="tx1">
                    <a:tint val="75000"/>
                  </a:schemeClr>
                </a:solidFill>
              </a:defRPr>
            </a:lvl2pPr>
            <a:lvl3pPr marL="914411" indent="0">
              <a:buNone/>
              <a:defRPr sz="1600">
                <a:solidFill>
                  <a:schemeClr val="tx1">
                    <a:tint val="75000"/>
                  </a:schemeClr>
                </a:solidFill>
              </a:defRPr>
            </a:lvl3pPr>
            <a:lvl4pPr marL="1371617" indent="0">
              <a:buNone/>
              <a:defRPr sz="1400">
                <a:solidFill>
                  <a:schemeClr val="tx1">
                    <a:tint val="75000"/>
                  </a:schemeClr>
                </a:solidFill>
              </a:defRPr>
            </a:lvl4pPr>
            <a:lvl5pPr marL="1828823" indent="0">
              <a:buNone/>
              <a:defRPr sz="1400">
                <a:solidFill>
                  <a:schemeClr val="tx1">
                    <a:tint val="75000"/>
                  </a:schemeClr>
                </a:solidFill>
              </a:defRPr>
            </a:lvl5pPr>
            <a:lvl6pPr marL="2286029" indent="0">
              <a:buNone/>
              <a:defRPr sz="1400">
                <a:solidFill>
                  <a:schemeClr val="tx1">
                    <a:tint val="75000"/>
                  </a:schemeClr>
                </a:solidFill>
              </a:defRPr>
            </a:lvl6pPr>
            <a:lvl7pPr marL="2743234" indent="0">
              <a:buNone/>
              <a:defRPr sz="1400">
                <a:solidFill>
                  <a:schemeClr val="tx1">
                    <a:tint val="75000"/>
                  </a:schemeClr>
                </a:solidFill>
              </a:defRPr>
            </a:lvl7pPr>
            <a:lvl8pPr marL="3200440" indent="0">
              <a:buNone/>
              <a:defRPr sz="1400">
                <a:solidFill>
                  <a:schemeClr val="tx1">
                    <a:tint val="75000"/>
                  </a:schemeClr>
                </a:solidFill>
              </a:defRPr>
            </a:lvl8pPr>
            <a:lvl9pPr marL="3657646"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55929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2"/>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2"/>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90817428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1" y="980729"/>
            <a:ext cx="5386917"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1"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70" y="980729"/>
            <a:ext cx="5389033"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70"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3" y="5949281"/>
            <a:ext cx="539299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6" y="5949281"/>
            <a:ext cx="538331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51121821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1"/>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3" y="1224826"/>
            <a:ext cx="3755084"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1"/>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3" y="1224826"/>
            <a:ext cx="3758441"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7" y="2015831"/>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50"/>
            <a:ext cx="3696000" cy="246221"/>
          </a:xfrm>
        </p:spPr>
        <p:txBody>
          <a:bodyPr>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8"/>
            <a:ext cx="3696000" cy="246221"/>
          </a:xfrm>
        </p:spPr>
        <p:txBody>
          <a:bodyPr>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50"/>
            <a:ext cx="3727220" cy="246221"/>
          </a:xfrm>
        </p:spPr>
        <p:txBody>
          <a:bodyPr wrap="square">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93362390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8787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2"/>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59012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46432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42127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40"/>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40"/>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94867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1"/>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4"/>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276507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F07DAB49-BC19-491D-BC45-B08B5461B0D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8C797353-8F79-436D-A1B1-D7AD55CBEDA6}"/>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54766087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7"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4" y="3142971"/>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4" y="169966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4" y="4516530"/>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54023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4" y="169966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4" y="315749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4" y="4516530"/>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40515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4" y="169966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4" y="315749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4516530"/>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49749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1"/>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1" y="2570997"/>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371475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60" y="1439491"/>
            <a:ext cx="8287740"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97547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2" y="2571744"/>
            <a:ext cx="8286809"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4" y="371475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9682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4" y="2571744"/>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3714752"/>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4" y="1428736"/>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17643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3" y="37140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4" y="4857760"/>
            <a:ext cx="8286809"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4" y="14287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4" y="257031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974782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08B811F6-4725-4976-84E6-9F8CAC5302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pic>
        <p:nvPicPr>
          <p:cNvPr id="20" name="Imagen 19">
            <a:extLst>
              <a:ext uri="{FF2B5EF4-FFF2-40B4-BE49-F238E27FC236}">
                <a16:creationId xmlns:a16="http://schemas.microsoft.com/office/drawing/2014/main" id="{91B064F5-671F-4343-A125-2941BB072F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 y="-50675"/>
            <a:ext cx="12191998" cy="6334000"/>
          </a:xfrm>
          <a:prstGeom prst="rect">
            <a:avLst/>
          </a:prstGeom>
        </p:spPr>
      </p:pic>
      <p:sp>
        <p:nvSpPr>
          <p:cNvPr id="21" name="Marcador de pie de página 4">
            <a:extLst>
              <a:ext uri="{FF2B5EF4-FFF2-40B4-BE49-F238E27FC236}">
                <a16:creationId xmlns:a16="http://schemas.microsoft.com/office/drawing/2014/main" id="{A8DDB304-04E5-4456-BD10-4127D31EE82A}"/>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22" name="bjClassifierImageBottom">
            <a:extLst>
              <a:ext uri="{FF2B5EF4-FFF2-40B4-BE49-F238E27FC236}">
                <a16:creationId xmlns:a16="http://schemas.microsoft.com/office/drawing/2014/main" id="{384EC319-5C78-4140-BB55-3F13D2C2A0A7}"/>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14" y="6241144"/>
            <a:ext cx="12192000" cy="523875"/>
          </a:xfrm>
          <a:prstGeom prst="rect">
            <a:avLst/>
          </a:prstGeom>
        </p:spPr>
      </p:pic>
      <p:sp>
        <p:nvSpPr>
          <p:cNvPr id="5" name="Título 4"/>
          <p:cNvSpPr>
            <a:spLocks noGrp="1"/>
          </p:cNvSpPr>
          <p:nvPr>
            <p:ph type="title" hasCustomPrompt="1"/>
          </p:nvPr>
        </p:nvSpPr>
        <p:spPr>
          <a:xfrm>
            <a:off x="3395955" y="4005065"/>
            <a:ext cx="5904656" cy="1107415"/>
          </a:xfrm>
        </p:spPr>
        <p:txBody>
          <a:bodyPr anchor="t"/>
          <a:lstStyle>
            <a:lvl1pPr algn="l">
              <a:defRPr>
                <a:solidFill>
                  <a:schemeClr val="bg1"/>
                </a:solidFill>
              </a:defRPr>
            </a:lvl1pPr>
          </a:lstStyle>
          <a:p>
            <a:r>
              <a:rPr lang="es-ES" dirty="0"/>
              <a:t>Título</a:t>
            </a:r>
            <a:endParaRPr lang="es-MX" dirty="0"/>
          </a:p>
        </p:txBody>
      </p:sp>
      <p:sp>
        <p:nvSpPr>
          <p:cNvPr id="23" name="CuadroTexto 22">
            <a:extLst>
              <a:ext uri="{FF2B5EF4-FFF2-40B4-BE49-F238E27FC236}">
                <a16:creationId xmlns:a16="http://schemas.microsoft.com/office/drawing/2014/main" id="{115E88B6-8199-4D92-BB95-4AF08FB9F383}"/>
              </a:ext>
            </a:extLst>
          </p:cNvPr>
          <p:cNvSpPr txBox="1"/>
          <p:nvPr userDrawn="1"/>
        </p:nvSpPr>
        <p:spPr>
          <a:xfrm>
            <a:off x="119337" y="4221088"/>
            <a:ext cx="2592288" cy="646331"/>
          </a:xfrm>
          <a:prstGeom prst="rect">
            <a:avLst/>
          </a:prstGeom>
          <a:noFill/>
        </p:spPr>
        <p:txBody>
          <a:bodyPr wrap="square" rtlCol="0">
            <a:spAutoFit/>
          </a:bodyPr>
          <a:lstStyle/>
          <a:p>
            <a:pPr>
              <a:lnSpc>
                <a:spcPct val="100000"/>
              </a:lnSpc>
            </a:pPr>
            <a:r>
              <a:rPr lang="es-MX" sz="900" b="1" dirty="0">
                <a:solidFill>
                  <a:schemeClr val="bg1"/>
                </a:solidFill>
              </a:rPr>
              <a:t>Estado: </a:t>
            </a:r>
            <a:r>
              <a:rPr lang="es-MX" sz="900" dirty="0">
                <a:solidFill>
                  <a:schemeClr val="bg1"/>
                </a:solidFill>
              </a:rPr>
              <a:t>En proceso / Versión final</a:t>
            </a:r>
          </a:p>
          <a:p>
            <a:pPr>
              <a:lnSpc>
                <a:spcPct val="100000"/>
              </a:lnSpc>
            </a:pPr>
            <a:r>
              <a:rPr lang="es-MX" sz="900" b="1" dirty="0">
                <a:solidFill>
                  <a:schemeClr val="bg1"/>
                </a:solidFill>
              </a:rPr>
              <a:t>Unidad Administrativa: </a:t>
            </a:r>
          </a:p>
          <a:p>
            <a:pPr>
              <a:lnSpc>
                <a:spcPct val="100000"/>
              </a:lnSpc>
            </a:pPr>
            <a:r>
              <a:rPr lang="es-MX" sz="900" b="1" dirty="0">
                <a:solidFill>
                  <a:schemeClr val="bg1"/>
                </a:solidFill>
              </a:rPr>
              <a:t>Fecha de última actualización: </a:t>
            </a:r>
          </a:p>
          <a:p>
            <a:pPr>
              <a:lnSpc>
                <a:spcPct val="100000"/>
              </a:lnSpc>
            </a:pPr>
            <a:r>
              <a:rPr lang="es-MX" sz="900" b="1" dirty="0">
                <a:solidFill>
                  <a:schemeClr val="bg1"/>
                </a:solidFill>
              </a:rPr>
              <a:t>Fecha de impresión (si aplica): </a:t>
            </a:r>
          </a:p>
        </p:txBody>
      </p:sp>
      <p:sp>
        <p:nvSpPr>
          <p:cNvPr id="24" name="Marcador de pie de página 3">
            <a:extLst>
              <a:ext uri="{FF2B5EF4-FFF2-40B4-BE49-F238E27FC236}">
                <a16:creationId xmlns:a16="http://schemas.microsoft.com/office/drawing/2014/main" id="{99D5CF2B-D14C-4FC0-A5B9-F66DBD46E69F}"/>
              </a:ext>
            </a:extLst>
          </p:cNvPr>
          <p:cNvSpPr txBox="1">
            <a:spLocks/>
          </p:cNvSpPr>
          <p:nvPr userDrawn="1">
            <p:custDataLst>
              <p:tags r:id="rId2"/>
            </p:custDataLst>
          </p:nvPr>
        </p:nvSpPr>
        <p:spPr>
          <a:xfrm>
            <a:off x="119337" y="6364152"/>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92995396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8" name="bjClassifierImageBottom">
            <a:extLst>
              <a:ext uri="{FF2B5EF4-FFF2-40B4-BE49-F238E27FC236}">
                <a16:creationId xmlns:a16="http://schemas.microsoft.com/office/drawing/2014/main" id="{71457D76-F087-45CF-B3EF-F4D13A0DF5D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58689324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3_Indice 4.1 items">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932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00727C"/>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DA28F775-2E44-4F51-859F-027E7130987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35E1900B-B108-45E6-A276-4B6DC620E84A}"/>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31809520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F2B711C5-2F06-46BE-B6F7-08DA63CD9A75}" type="slidenum">
              <a:rPr lang="es-MX" smtClean="0"/>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92150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01348888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24642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29991205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392384827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426830521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28973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48694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59370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258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8042E8E3-E350-4868-8D24-121BEC5AE885}"/>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0E9F7914-834E-4187-A608-3F62B7B64322}"/>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884631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8940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7" name="bjClassifierImageBottom">
            <a:extLst>
              <a:ext uri="{FF2B5EF4-FFF2-40B4-BE49-F238E27FC236}">
                <a16:creationId xmlns:a16="http://schemas.microsoft.com/office/drawing/2014/main" id="{4AD7E2E3-BE1E-40A9-94D7-D01B05ACD2F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8970061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índice_1">
    <p:spTree>
      <p:nvGrpSpPr>
        <p:cNvPr id="1" name=""/>
        <p:cNvGrpSpPr/>
        <p:nvPr/>
      </p:nvGrpSpPr>
      <p:grpSpPr>
        <a:xfrm>
          <a:off x="0" y="0"/>
          <a:ext cx="0" cy="0"/>
          <a:chOff x="0" y="0"/>
          <a:chExt cx="0" cy="0"/>
        </a:xfrm>
      </p:grpSpPr>
      <p:sp>
        <p:nvSpPr>
          <p:cNvPr id="23" name="25 Rectángulo redondeado"/>
          <p:cNvSpPr/>
          <p:nvPr/>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28209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1_índice_2">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39470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índice_3">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592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índice_04_1">
    <p:spTree>
      <p:nvGrpSpPr>
        <p:cNvPr id="1" name=""/>
        <p:cNvGrpSpPr/>
        <p:nvPr/>
      </p:nvGrpSpPr>
      <p:grpSpPr>
        <a:xfrm>
          <a:off x="0" y="0"/>
          <a:ext cx="0" cy="0"/>
          <a:chOff x="0" y="0"/>
          <a:chExt cx="0" cy="0"/>
        </a:xfrm>
      </p:grpSpPr>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5881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_índice_04_2">
    <p:spTree>
      <p:nvGrpSpPr>
        <p:cNvPr id="1" name=""/>
        <p:cNvGrpSpPr/>
        <p:nvPr/>
      </p:nvGrpSpPr>
      <p:grpSpPr>
        <a:xfrm>
          <a:off x="0" y="0"/>
          <a:ext cx="0" cy="0"/>
          <a:chOff x="0" y="0"/>
          <a:chExt cx="0" cy="0"/>
        </a:xfrm>
      </p:grpSpPr>
      <p:sp>
        <p:nvSpPr>
          <p:cNvPr id="24"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90131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1_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27676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1_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54872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51900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76243"/>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9" name="Conector recto 8">
            <a:extLst>
              <a:ext uri="{FF2B5EF4-FFF2-40B4-BE49-F238E27FC236}">
                <a16:creationId xmlns:a16="http://schemas.microsoft.com/office/drawing/2014/main" id="{2DC8F0F7-64A3-436B-8E58-E388C51806A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3EF0CF9B-015A-4896-953B-91EEC2A8FC05}"/>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72739406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36707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08767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265704015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73774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12911827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01093550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14022679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82713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64361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856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8"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6" name="Conector recto 5">
            <a:extLst>
              <a:ext uri="{FF2B5EF4-FFF2-40B4-BE49-F238E27FC236}">
                <a16:creationId xmlns:a16="http://schemas.microsoft.com/office/drawing/2014/main" id="{C2F18267-6DE4-4DD9-B7D3-193343756DC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0B51B7A7-348A-4B7F-9451-57C76C4BDD2C}"/>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91080967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12001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40429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137626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58221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53242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096057"/>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72593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56779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68202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8145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0F443743-86C5-4FEC-ABAF-D96E16BDCEDD}"/>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45727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3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416277084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8" name="bjClassifierImageBottom">
            <a:extLst>
              <a:ext uri="{FF2B5EF4-FFF2-40B4-BE49-F238E27FC236}">
                <a16:creationId xmlns:a16="http://schemas.microsoft.com/office/drawing/2014/main" id="{71457D76-F087-45CF-B3EF-F4D13A0DF5D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4181269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3_Indice 4.1 items">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77389388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F3610A6D-77F3-4496-8650-6B8080F87F12}" type="slidenum">
              <a:rPr lang="es-MX" smtClean="0"/>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03274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285778"/>
            <a:ext cx="12192000" cy="365125"/>
          </a:xfrm>
          <a:prstGeom prst="rect">
            <a:avLst/>
          </a:prstGeom>
        </p:spPr>
        <p:txBody>
          <a:bodyPr/>
          <a:lstStyle>
            <a:lvl1pPr>
              <a:defRPr lang="es-MX" sz="1050"/>
            </a:lvl1pPr>
          </a:lstStyle>
          <a:p>
            <a:endParaRPr lang="es-MX" dirty="0"/>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97326514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28531602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52891125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287988987"/>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17" name="Imagen 16">
            <a:extLst>
              <a:ext uri="{FF2B5EF4-FFF2-40B4-BE49-F238E27FC236}">
                <a16:creationId xmlns:a16="http://schemas.microsoft.com/office/drawing/2014/main" id="{E69BD6E8-1B4E-4B95-9EAA-2B78CEE96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9" name="5 Marcador de número de diapositiva">
            <a:extLst>
              <a:ext uri="{FF2B5EF4-FFF2-40B4-BE49-F238E27FC236}">
                <a16:creationId xmlns:a16="http://schemas.microsoft.com/office/drawing/2014/main" id="{446EB30B-67DF-4553-AED2-097C4CE3769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24" name="Conector recto 23">
            <a:extLst>
              <a:ext uri="{FF2B5EF4-FFF2-40B4-BE49-F238E27FC236}">
                <a16:creationId xmlns:a16="http://schemas.microsoft.com/office/drawing/2014/main" id="{7C454ED9-D316-49FF-A3FC-CCCD634898D9}"/>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pic>
        <p:nvPicPr>
          <p:cNvPr id="25" name="Imagen 24">
            <a:extLst>
              <a:ext uri="{FF2B5EF4-FFF2-40B4-BE49-F238E27FC236}">
                <a16:creationId xmlns:a16="http://schemas.microsoft.com/office/drawing/2014/main" id="{F0264869-2386-4791-B7B1-B6E9DD528FE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26" name="5 Marcador de número de diapositiva">
            <a:extLst>
              <a:ext uri="{FF2B5EF4-FFF2-40B4-BE49-F238E27FC236}">
                <a16:creationId xmlns:a16="http://schemas.microsoft.com/office/drawing/2014/main" id="{8A228D19-9517-40C4-B29D-B9078EACE62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27" name="Conector recto 26">
            <a:extLst>
              <a:ext uri="{FF2B5EF4-FFF2-40B4-BE49-F238E27FC236}">
                <a16:creationId xmlns:a16="http://schemas.microsoft.com/office/drawing/2014/main" id="{7AAD145D-1A61-4E6B-B58D-5C68F6202F0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16891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6677549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8AE28F18-D641-4641-B991-2B906ABA09ED}"/>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5C95291E-F829-4982-B47C-BA7912AAA536}"/>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85157820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56227975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25566643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414534810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367486267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7" name="bjClassifierImageBottom">
            <a:extLst>
              <a:ext uri="{FF2B5EF4-FFF2-40B4-BE49-F238E27FC236}">
                <a16:creationId xmlns:a16="http://schemas.microsoft.com/office/drawing/2014/main" id="{4AD7E2E3-BE1E-40A9-94D7-D01B05ACD2F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9963814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índice_1">
    <p:spTree>
      <p:nvGrpSpPr>
        <p:cNvPr id="1" name=""/>
        <p:cNvGrpSpPr/>
        <p:nvPr/>
      </p:nvGrpSpPr>
      <p:grpSpPr>
        <a:xfrm>
          <a:off x="0" y="0"/>
          <a:ext cx="0" cy="0"/>
          <a:chOff x="0" y="0"/>
          <a:chExt cx="0" cy="0"/>
        </a:xfrm>
      </p:grpSpPr>
      <p:sp>
        <p:nvSpPr>
          <p:cNvPr id="23" name="25 Rectángulo redondeado"/>
          <p:cNvSpPr/>
          <p:nvPr/>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68357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1_índice_2">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95118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1_índice_3">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94861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1_índice_04_1">
    <p:spTree>
      <p:nvGrpSpPr>
        <p:cNvPr id="1" name=""/>
        <p:cNvGrpSpPr/>
        <p:nvPr/>
      </p:nvGrpSpPr>
      <p:grpSpPr>
        <a:xfrm>
          <a:off x="0" y="0"/>
          <a:ext cx="0" cy="0"/>
          <a:chOff x="0" y="0"/>
          <a:chExt cx="0" cy="0"/>
        </a:xfrm>
      </p:grpSpPr>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88569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1_índice_04_2">
    <p:spTree>
      <p:nvGrpSpPr>
        <p:cNvPr id="1" name=""/>
        <p:cNvGrpSpPr/>
        <p:nvPr/>
      </p:nvGrpSpPr>
      <p:grpSpPr>
        <a:xfrm>
          <a:off x="0" y="0"/>
          <a:ext cx="0" cy="0"/>
          <a:chOff x="0" y="0"/>
          <a:chExt cx="0" cy="0"/>
        </a:xfrm>
      </p:grpSpPr>
      <p:sp>
        <p:nvSpPr>
          <p:cNvPr id="24"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927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6787E187-F26C-46EC-B105-CA2D85E5302C}"/>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9A071ACF-4D25-4899-8CD5-9D27429A8D3C}"/>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018358905"/>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1_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69304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1_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42349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2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1" y="980729"/>
            <a:ext cx="5386917"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1"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70" y="980729"/>
            <a:ext cx="5389033"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70"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3" y="5949281"/>
            <a:ext cx="539299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6" y="5949281"/>
            <a:ext cx="538331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8195631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02122943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9128D0CD-62C8-4731-99AA-DFCE4974F298}"/>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42500481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3">
            <a:extLst>
              <a:ext uri="{FF2B5EF4-FFF2-40B4-BE49-F238E27FC236}">
                <a16:creationId xmlns:a16="http://schemas.microsoft.com/office/drawing/2014/main" id="{2D3410C7-2886-4641-B919-DF8518FD6FF3}"/>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4707773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7D7864F5-8859-4DE0-9CB5-E6CF129DC643}"/>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0237623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3">
            <a:extLst>
              <a:ext uri="{FF2B5EF4-FFF2-40B4-BE49-F238E27FC236}">
                <a16:creationId xmlns:a16="http://schemas.microsoft.com/office/drawing/2014/main" id="{CA2D7DF3-B228-4923-8CED-1CD50D4E0B45}"/>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5111914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3">
            <a:extLst>
              <a:ext uri="{FF2B5EF4-FFF2-40B4-BE49-F238E27FC236}">
                <a16:creationId xmlns:a16="http://schemas.microsoft.com/office/drawing/2014/main" id="{84F0D440-4767-4E89-A611-11680019D3B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1087090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D0753BB7-56EB-4A7B-8DD1-33C7DFEBB4F8}"/>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94548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8" name="Imagen 7">
            <a:extLst>
              <a:ext uri="{FF2B5EF4-FFF2-40B4-BE49-F238E27FC236}">
                <a16:creationId xmlns:a16="http://schemas.microsoft.com/office/drawing/2014/main" id="{55736244-90CB-416B-8CE3-221B415001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9" name="5 Marcador de número de diapositiva">
            <a:extLst>
              <a:ext uri="{FF2B5EF4-FFF2-40B4-BE49-F238E27FC236}">
                <a16:creationId xmlns:a16="http://schemas.microsoft.com/office/drawing/2014/main" id="{C342D4F3-0CC1-4EDB-9A7F-8FBB944FEA84}"/>
              </a:ext>
            </a:extLst>
          </p:cNvPr>
          <p:cNvSpPr>
            <a:spLocks noGrp="1"/>
          </p:cNvSpPr>
          <p:nvPr>
            <p:ph type="sldNum" sz="quarter" idx="12"/>
          </p:nvPr>
        </p:nvSpPr>
        <p:spPr>
          <a:xfrm>
            <a:off x="8743404" y="6289219"/>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41E09B42-D526-4934-A260-E94052A50979}"/>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5B5E95FC-BBA2-4EC6-9AEF-9A72C0D9DC04}"/>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8E5B8296-1D89-4EF6-A0DC-E151A6519D51}"/>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76984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3">
            <a:extLst>
              <a:ext uri="{FF2B5EF4-FFF2-40B4-BE49-F238E27FC236}">
                <a16:creationId xmlns:a16="http://schemas.microsoft.com/office/drawing/2014/main" id="{BF985996-59DD-4EE6-9AF1-AD2F1ACC5E0D}"/>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116279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75279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3">
            <a:extLst>
              <a:ext uri="{FF2B5EF4-FFF2-40B4-BE49-F238E27FC236}">
                <a16:creationId xmlns:a16="http://schemas.microsoft.com/office/drawing/2014/main" id="{44F2CD61-7201-42F8-8675-EB41F1B726AF}"/>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2394519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89090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358A6DAF-9022-40ED-98E9-D0091F508C5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09278993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3">
            <a:extLst>
              <a:ext uri="{FF2B5EF4-FFF2-40B4-BE49-F238E27FC236}">
                <a16:creationId xmlns:a16="http://schemas.microsoft.com/office/drawing/2014/main" id="{6AB662D5-E52D-4259-9B0E-779287FFA8F6}"/>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4231349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9" name="5 Marcador de número de diapositiva">
            <a:extLst>
              <a:ext uri="{FF2B5EF4-FFF2-40B4-BE49-F238E27FC236}">
                <a16:creationId xmlns:a16="http://schemas.microsoft.com/office/drawing/2014/main" id="{9FB4E0FB-AB63-43F2-916D-FE5B7AB73A9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99099173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E3798AB9-048F-4954-A6E1-4D19E6FAA9C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47959857"/>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C3CD3BD7-5A92-4483-8418-F6D2E5C914C2}"/>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79970749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4CB5BF38-5419-4169-BEE0-66213D82FFE1}"/>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03316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61285BE5-DD8F-4DE0-8B8F-CE225A3A1CC8}"/>
              </a:ext>
            </a:extLst>
          </p:cNvPr>
          <p:cNvCxnSpPr/>
          <p:nvPr userDrawn="1"/>
        </p:nvCxnSpPr>
        <p:spPr>
          <a:xfrm>
            <a:off x="-4934" y="443711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2BC2DBCD-CEA7-41FA-8E92-B798958DE10C}"/>
              </a:ext>
            </a:extLst>
          </p:cNvPr>
          <p:cNvCxnSpPr/>
          <p:nvPr userDrawn="1"/>
        </p:nvCxnSpPr>
        <p:spPr>
          <a:xfrm>
            <a:off x="0" y="227687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1854E675-6228-43AD-9C26-79C2CF5B33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856" y="2564904"/>
            <a:ext cx="2664296" cy="1332148"/>
          </a:xfrm>
          <a:prstGeom prst="rect">
            <a:avLst/>
          </a:prstGeom>
        </p:spPr>
      </p:pic>
      <p:cxnSp>
        <p:nvCxnSpPr>
          <p:cNvPr id="9" name="Conector recto 8">
            <a:extLst>
              <a:ext uri="{FF2B5EF4-FFF2-40B4-BE49-F238E27FC236}">
                <a16:creationId xmlns:a16="http://schemas.microsoft.com/office/drawing/2014/main" id="{434DB17B-F199-49FA-82B5-B50EDD180FA1}"/>
              </a:ext>
            </a:extLst>
          </p:cNvPr>
          <p:cNvCxnSpPr>
            <a:cxnSpLocks/>
          </p:cNvCxnSpPr>
          <p:nvPr userDrawn="1"/>
        </p:nvCxnSpPr>
        <p:spPr>
          <a:xfrm>
            <a:off x="0" y="6381328"/>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7" name="Marcador de pie de página 4">
            <a:extLst>
              <a:ext uri="{FF2B5EF4-FFF2-40B4-BE49-F238E27FC236}">
                <a16:creationId xmlns:a16="http://schemas.microsoft.com/office/drawing/2014/main" id="{848928F9-158D-4C30-AFDA-5E115BB23AA1}"/>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77498464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9B7B3EA8-1D5B-4A3B-9CA0-7588C9621982}"/>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7033859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3D1C2DF3-F9B4-4272-AD53-369A23BAC3DE}"/>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4572817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BCFBF978-ADEA-4351-93D7-4F027B8538DF}"/>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07232052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0A360811-8F8F-4612-8FA6-20EBB6D9850E}"/>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8494113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5094700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21446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82B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91950202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268760"/>
            <a:ext cx="10972800" cy="4857403"/>
          </a:xfrm>
        </p:spPr>
        <p:txBody>
          <a:bodyPr vert="horz" lIns="91440" tIns="45720" rIns="91440" bIns="45720" rtlCol="0">
            <a:normAutofit/>
          </a:bodyPr>
          <a:lstStyle>
            <a:lvl1pPr>
              <a:defRPr lang="es-ES">
                <a:solidFill>
                  <a:srgbClr val="182B47"/>
                </a:solidFill>
              </a:defRPr>
            </a:lvl1pPr>
            <a:lvl2pPr>
              <a:defRPr lang="es-ES">
                <a:solidFill>
                  <a:srgbClr val="182B47"/>
                </a:solidFill>
              </a:defRPr>
            </a:lvl2pPr>
            <a:lvl3pPr>
              <a:defRPr lang="es-ES">
                <a:solidFill>
                  <a:srgbClr val="182B47"/>
                </a:solidFill>
              </a:defRPr>
            </a:lvl3pPr>
            <a:lvl4pPr>
              <a:defRPr lang="es-ES">
                <a:solidFill>
                  <a:srgbClr val="182B47"/>
                </a:solidFill>
              </a:defRPr>
            </a:lvl4pPr>
            <a:lvl5pPr>
              <a:defRPr lang="es-MX" dirty="0">
                <a:solidFill>
                  <a:srgbClr val="182B47"/>
                </a:solidFill>
              </a:defRPr>
            </a:lvl5pPr>
          </a:lstStyle>
          <a:p>
            <a:pPr lvl="0">
              <a:buClr>
                <a:srgbClr val="182B47"/>
              </a:buClr>
              <a:buFont typeface="Wingdings" panose="05000000000000000000" pitchFamily="2" charset="2"/>
              <a:buChar char="§"/>
            </a:pPr>
            <a:r>
              <a:rPr lang="es-ES"/>
              <a:t>Haga clic para modificar el estilo de texto del patrón</a:t>
            </a:r>
          </a:p>
          <a:p>
            <a:pPr lvl="1">
              <a:buClr>
                <a:srgbClr val="182B47"/>
              </a:buClr>
              <a:buChar char="§"/>
            </a:pPr>
            <a:r>
              <a:rPr lang="es-ES"/>
              <a:t>Segundo nivel</a:t>
            </a:r>
          </a:p>
          <a:p>
            <a:pPr lvl="2">
              <a:buClr>
                <a:srgbClr val="182B47"/>
              </a:buClr>
              <a:buFont typeface="Wingdings" panose="05000000000000000000" pitchFamily="2" charset="2"/>
              <a:buChar char="§"/>
            </a:pPr>
            <a:r>
              <a:rPr lang="es-ES"/>
              <a:t>Tercer nivel</a:t>
            </a:r>
          </a:p>
          <a:p>
            <a:pPr lvl="3">
              <a:buClr>
                <a:srgbClr val="182B47"/>
              </a:buClr>
              <a:buFont typeface="Wingdings" panose="05000000000000000000" pitchFamily="2" charset="2"/>
              <a:buChar char="§"/>
            </a:pPr>
            <a:r>
              <a:rPr lang="es-ES"/>
              <a:t>Cuarto nivel</a:t>
            </a:r>
          </a:p>
          <a:p>
            <a:pPr lvl="4">
              <a:buClr>
                <a:srgbClr val="182B47"/>
              </a:buClr>
              <a:buFont typeface="Wingdings" panose="05000000000000000000" pitchFamily="2" charset="2"/>
              <a:buChar char="§"/>
            </a:pPr>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1"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Título 8"/>
          <p:cNvSpPr>
            <a:spLocks noGrp="1"/>
          </p:cNvSpPr>
          <p:nvPr>
            <p:ph type="title"/>
          </p:nvPr>
        </p:nvSpPr>
        <p:spPr>
          <a:xfrm>
            <a:off x="595808" y="-27384"/>
            <a:ext cx="10972800" cy="936104"/>
          </a:xfrm>
        </p:spPr>
        <p:txBody>
          <a:bodyPr/>
          <a:lstStyle>
            <a:lvl1pPr algn="l">
              <a:defRPr sz="3500">
                <a:solidFill>
                  <a:srgbClr val="182B47"/>
                </a:solidFill>
              </a:defRPr>
            </a:lvl1pPr>
          </a:lstStyle>
          <a:p>
            <a:r>
              <a:rPr lang="es-MX" dirty="0"/>
              <a:t>Precios</a:t>
            </a:r>
            <a:endParaRPr lang="es-MX" dirty="0">
              <a:solidFill>
                <a:schemeClr val="tx1"/>
              </a:solidFill>
            </a:endParaRPr>
          </a:p>
        </p:txBody>
      </p:sp>
    </p:spTree>
    <p:extLst>
      <p:ext uri="{BB962C8B-B14F-4D97-AF65-F5344CB8AC3E}">
        <p14:creationId xmlns:p14="http://schemas.microsoft.com/office/powerpoint/2010/main" val="108936471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182B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rgbClr val="182B4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07962159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6179135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índice_1">
    <p:spTree>
      <p:nvGrpSpPr>
        <p:cNvPr id="1" name=""/>
        <p:cNvGrpSpPr/>
        <p:nvPr/>
      </p:nvGrpSpPr>
      <p:grpSpPr>
        <a:xfrm>
          <a:off x="0" y="0"/>
          <a:ext cx="0" cy="0"/>
          <a:chOff x="0" y="0"/>
          <a:chExt cx="0" cy="0"/>
        </a:xfrm>
      </p:grpSpPr>
      <p:sp>
        <p:nvSpPr>
          <p:cNvPr id="25" name="24 Rectángulo redondeado"/>
          <p:cNvSpPr/>
          <p:nvPr userDrawn="1"/>
        </p:nvSpPr>
        <p:spPr>
          <a:xfrm>
            <a:off x="1453486" y="1556792"/>
            <a:ext cx="1240718" cy="1071570"/>
          </a:xfrm>
          <a:prstGeom prst="roundRect">
            <a:avLst/>
          </a:prstGeom>
          <a:ln>
            <a:solidFill>
              <a:srgbClr val="00727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MX" sz="2800" b="1" dirty="0">
                <a:solidFill>
                  <a:schemeClr val="tx1"/>
                </a:solidFill>
              </a:rPr>
              <a:t>1</a:t>
            </a:r>
          </a:p>
        </p:txBody>
      </p:sp>
      <p:sp>
        <p:nvSpPr>
          <p:cNvPr id="26" name="25 Rectángulo redondeado"/>
          <p:cNvSpPr/>
          <p:nvPr userDrawn="1"/>
        </p:nvSpPr>
        <p:spPr>
          <a:xfrm>
            <a:off x="1453486" y="3014622"/>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userDrawn="1"/>
        </p:nvSpPr>
        <p:spPr>
          <a:xfrm>
            <a:off x="1453486" y="4373654"/>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67608" y="1699668"/>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solidFill>
                  <a:schemeClr val="tx1"/>
                </a:solidFill>
              </a:rPr>
              <a:t>Título</a:t>
            </a:r>
          </a:p>
        </p:txBody>
      </p:sp>
      <p:sp>
        <p:nvSpPr>
          <p:cNvPr id="30" name="29 Rectángulo redondeado"/>
          <p:cNvSpPr/>
          <p:nvPr userDrawn="1"/>
        </p:nvSpPr>
        <p:spPr>
          <a:xfrm>
            <a:off x="2567608"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67608"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8" name="5 Marcador de número de diapositiva"/>
          <p:cNvSpPr txBox="1">
            <a:spLocks/>
          </p:cNvSpPr>
          <p:nvPr userDrawn="1"/>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5 Marcador de número de diapositiva"/>
          <p:cNvSpPr>
            <a:spLocks noGrp="1"/>
          </p:cNvSpPr>
          <p:nvPr>
            <p:ph type="sldNum" sz="quarter" idx="12"/>
          </p:nvPr>
        </p:nvSpPr>
        <p:spPr>
          <a:xfrm>
            <a:off x="8890000" y="65087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A4520CE7-1127-4FDA-8A4B-1F0214E8A32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4">
            <a:extLst>
              <a:ext uri="{FF2B5EF4-FFF2-40B4-BE49-F238E27FC236}">
                <a16:creationId xmlns:a16="http://schemas.microsoft.com/office/drawing/2014/main" id="{F9E8EFD3-20E0-48AA-8AC8-35BFEFD8E00B}"/>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70133183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20006741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7"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93655712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461472828"/>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solidFill>
                  <a:srgbClr val="182B47"/>
                </a:solidFill>
              </a:defRPr>
            </a:lvl1pPr>
          </a:lstStyle>
          <a:p>
            <a:r>
              <a:rPr lang="es-ES" dirty="0"/>
              <a:t>Haga clic para modificar el estilo de título del patrón</a:t>
            </a:r>
            <a:endParaRPr lang="es-MX" dirty="0"/>
          </a:p>
        </p:txBody>
      </p:sp>
      <p:sp>
        <p:nvSpPr>
          <p:cNvPr id="3" name="2 Marcador de contenido"/>
          <p:cNvSpPr>
            <a:spLocks noGrp="1"/>
          </p:cNvSpPr>
          <p:nvPr>
            <p:ph idx="1"/>
          </p:nvPr>
        </p:nvSpPr>
        <p:spPr>
          <a:xfrm>
            <a:off x="4766733" y="273051"/>
            <a:ext cx="6815667" cy="5853113"/>
          </a:xfrm>
        </p:spPr>
        <p:txBody>
          <a:bodyPr/>
          <a:lstStyle>
            <a:lvl1pPr>
              <a:defRPr sz="3200">
                <a:solidFill>
                  <a:srgbClr val="182B47"/>
                </a:solidFill>
              </a:defRPr>
            </a:lvl1pPr>
            <a:lvl2pPr>
              <a:defRPr sz="2800">
                <a:solidFill>
                  <a:srgbClr val="182B47"/>
                </a:solidFill>
              </a:defRPr>
            </a:lvl2pPr>
            <a:lvl3pPr>
              <a:defRPr sz="2400">
                <a:solidFill>
                  <a:srgbClr val="182B47"/>
                </a:solidFill>
              </a:defRPr>
            </a:lvl3pPr>
            <a:lvl4pPr>
              <a:defRPr sz="2000">
                <a:solidFill>
                  <a:srgbClr val="182B47"/>
                </a:solidFill>
              </a:defRPr>
            </a:lvl4pPr>
            <a:lvl5pPr>
              <a:defRPr sz="2000">
                <a:solidFill>
                  <a:srgbClr val="182B47"/>
                </a:solidFill>
              </a:defRPr>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684701066"/>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solidFill>
                  <a:srgbClr val="182B47"/>
                </a:solidFill>
              </a:defRPr>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solidFill>
                  <a:srgbClr val="182B4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44422066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4"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5149108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78342282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69261635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l">
              <a:defRPr sz="3500">
                <a:solidFill>
                  <a:srgbClr val="182B47"/>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41246887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316840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índice_2">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0BB6CC62-4FB0-468F-B95A-B8B0797EBF2E}"/>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117759ED-6AF5-4AC9-92DB-3CE5E9006276}"/>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93951962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5159608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2357611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4442846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901480724"/>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14662720"/>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72463518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90684887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09625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nvPr>
        </p:nvSpPr>
        <p:spPr>
          <a:xfrm>
            <a:off x="-13792" y="6285778"/>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58152691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440738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índice_3">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D4BA8979-4D9A-4A1B-A4FE-91616AE32BBF}"/>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5CC41EB-844B-4D41-975A-44059DFB206E}"/>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46503360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650341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22486136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93546260"/>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770551416"/>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90094750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38569381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964636435"/>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868141180"/>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45702196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454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índice_04_1">
    <p:spTree>
      <p:nvGrpSpPr>
        <p:cNvPr id="1" name=""/>
        <p:cNvGrpSpPr/>
        <p:nvPr/>
      </p:nvGrpSpPr>
      <p:grpSpPr>
        <a:xfrm>
          <a:off x="0" y="0"/>
          <a:ext cx="0" cy="0"/>
          <a:chOff x="0" y="0"/>
          <a:chExt cx="0" cy="0"/>
        </a:xfrm>
      </p:grpSpPr>
      <p:sp>
        <p:nvSpPr>
          <p:cNvPr id="25" name="24 Rectángulo redondeado"/>
          <p:cNvSpPr/>
          <p:nvPr userDrawn="1"/>
        </p:nvSpPr>
        <p:spPr>
          <a:xfrm>
            <a:off x="1410857" y="1285860"/>
            <a:ext cx="1256119"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1</a:t>
            </a:r>
          </a:p>
        </p:txBody>
      </p:sp>
      <p:sp>
        <p:nvSpPr>
          <p:cNvPr id="26" name="25 Rectángulo redondeado"/>
          <p:cNvSpPr/>
          <p:nvPr userDrawn="1"/>
        </p:nvSpPr>
        <p:spPr>
          <a:xfrm>
            <a:off x="1410857" y="2428868"/>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0857" y="3571876"/>
            <a:ext cx="1231467"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0857" y="4714884"/>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4" name="23 Rectángulo redondeado"/>
          <p:cNvSpPr/>
          <p:nvPr userDrawn="1"/>
        </p:nvSpPr>
        <p:spPr>
          <a:xfrm>
            <a:off x="2570792" y="1438830"/>
            <a:ext cx="8506949"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EC59B8AC-7560-4525-B3F9-F19B7469BF1E}"/>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CFA3BA91-1E17-4968-832B-AF64F9A445A8}"/>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729356414"/>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3180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90444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604237"/>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1732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174815"/>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50175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spTree>
    <p:extLst>
      <p:ext uri="{BB962C8B-B14F-4D97-AF65-F5344CB8AC3E}">
        <p14:creationId xmlns:p14="http://schemas.microsoft.com/office/powerpoint/2010/main" val="130422266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21117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516683"/>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3912319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índice_04_2">
    <p:spTree>
      <p:nvGrpSpPr>
        <p:cNvPr id="1" name=""/>
        <p:cNvGrpSpPr/>
        <p:nvPr/>
      </p:nvGrpSpPr>
      <p:grpSpPr>
        <a:xfrm>
          <a:off x="0" y="0"/>
          <a:ext cx="0" cy="0"/>
          <a:chOff x="0" y="0"/>
          <a:chExt cx="0" cy="0"/>
        </a:xfrm>
      </p:grpSpPr>
      <p:sp>
        <p:nvSpPr>
          <p:cNvPr id="25" name="24 Rectángulo redondeado"/>
          <p:cNvSpPr/>
          <p:nvPr userDrawn="1"/>
        </p:nvSpPr>
        <p:spPr>
          <a:xfrm>
            <a:off x="1420207" y="1285860"/>
            <a:ext cx="124676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84673" y="2571744"/>
            <a:ext cx="8286808" cy="785818"/>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48D5A567-1800-4A9C-9AB0-689646489172}"/>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AFAFCDF9-1D29-48F4-B168-D0E8675F9177}"/>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3295209015"/>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62637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73645686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nvPr>
        </p:nvSpPr>
        <p:spPr>
          <a:xfrm>
            <a:off x="-13792" y="6376243"/>
            <a:ext cx="12192000" cy="365125"/>
          </a:xfrm>
          <a:prstGeom prst="rect">
            <a:avLst/>
          </a:prstGeom>
        </p:spPr>
        <p:txBody>
          <a:bodyPr/>
          <a:lstStyle>
            <a:lvl1pPr>
              <a:defRPr lang="es-MX" dirty="0"/>
            </a:lvl1pPr>
          </a:lstStyle>
          <a:p>
            <a:endParaRPr lang="es-MX"/>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5311042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nvPr>
        </p:nvSpPr>
        <p:spPr>
          <a:xfrm>
            <a:off x="-13792" y="6376243"/>
            <a:ext cx="12192000" cy="365125"/>
          </a:xfrm>
          <a:prstGeom prst="rect">
            <a:avLst/>
          </a:prstGeom>
        </p:spPr>
        <p:txBody>
          <a:bodyPr/>
          <a:lstStyle>
            <a:lvl1pPr>
              <a:defRPr lang="es-MX" dirty="0"/>
            </a:lvl1pPr>
          </a:lstStyle>
          <a:p>
            <a:endParaRPr lang="es-MX"/>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15375529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897043"/>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32465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MX"/>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66272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367272"/>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96115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599617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ysClr val="windowText" lastClr="000000"/>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4"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227DDEF3-6F8D-4928-9824-6886B55534A3}"/>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4">
            <a:extLst>
              <a:ext uri="{FF2B5EF4-FFF2-40B4-BE49-F238E27FC236}">
                <a16:creationId xmlns:a16="http://schemas.microsoft.com/office/drawing/2014/main" id="{3B5B1731-D28A-47D8-A1F7-A108E78C605C}"/>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408147123"/>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096537"/>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023483"/>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57343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65701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637036"/>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13836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26383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08B811F6-4725-4976-84E6-9F8CAC5302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20" name="Imagen 19">
            <a:extLst>
              <a:ext uri="{FF2B5EF4-FFF2-40B4-BE49-F238E27FC236}">
                <a16:creationId xmlns:a16="http://schemas.microsoft.com/office/drawing/2014/main" id="{91B064F5-671F-4343-A125-2941BB072F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50675"/>
            <a:ext cx="12191999" cy="6334000"/>
          </a:xfrm>
          <a:prstGeom prst="rect">
            <a:avLst/>
          </a:prstGeom>
        </p:spPr>
      </p:pic>
      <p:sp>
        <p:nvSpPr>
          <p:cNvPr id="21" name="Marcador de pie de página 4">
            <a:extLst>
              <a:ext uri="{FF2B5EF4-FFF2-40B4-BE49-F238E27FC236}">
                <a16:creationId xmlns:a16="http://schemas.microsoft.com/office/drawing/2014/main" id="{A8DDB304-04E5-4456-BD10-4127D31EE82A}"/>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22" name="bjClassifierImageBottom">
            <a:extLst>
              <a:ext uri="{FF2B5EF4-FFF2-40B4-BE49-F238E27FC236}">
                <a16:creationId xmlns:a16="http://schemas.microsoft.com/office/drawing/2014/main" id="{384EC319-5C78-4140-BB55-3F13D2C2A0A7}"/>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15" y="6241143"/>
            <a:ext cx="12192000" cy="523875"/>
          </a:xfrm>
          <a:prstGeom prst="rect">
            <a:avLst/>
          </a:prstGeom>
        </p:spPr>
      </p:pic>
      <p:sp>
        <p:nvSpPr>
          <p:cNvPr id="5" name="Título 4"/>
          <p:cNvSpPr>
            <a:spLocks noGrp="1"/>
          </p:cNvSpPr>
          <p:nvPr>
            <p:ph type="title" hasCustomPrompt="1"/>
          </p:nvPr>
        </p:nvSpPr>
        <p:spPr>
          <a:xfrm>
            <a:off x="3395954" y="4005064"/>
            <a:ext cx="5904656" cy="1107415"/>
          </a:xfrm>
        </p:spPr>
        <p:txBody>
          <a:bodyPr anchor="t"/>
          <a:lstStyle>
            <a:lvl1pPr algn="l">
              <a:defRPr>
                <a:solidFill>
                  <a:schemeClr val="bg1"/>
                </a:solidFill>
              </a:defRPr>
            </a:lvl1pPr>
          </a:lstStyle>
          <a:p>
            <a:r>
              <a:rPr lang="es-ES" dirty="0"/>
              <a:t>Título</a:t>
            </a:r>
            <a:endParaRPr lang="es-MX" dirty="0"/>
          </a:p>
        </p:txBody>
      </p:sp>
      <p:sp>
        <p:nvSpPr>
          <p:cNvPr id="23" name="CuadroTexto 22">
            <a:extLst>
              <a:ext uri="{FF2B5EF4-FFF2-40B4-BE49-F238E27FC236}">
                <a16:creationId xmlns:a16="http://schemas.microsoft.com/office/drawing/2014/main" id="{115E88B6-8199-4D92-BB95-4AF08FB9F383}"/>
              </a:ext>
            </a:extLst>
          </p:cNvPr>
          <p:cNvSpPr txBox="1"/>
          <p:nvPr userDrawn="1"/>
        </p:nvSpPr>
        <p:spPr>
          <a:xfrm>
            <a:off x="119336" y="4221088"/>
            <a:ext cx="2592288" cy="646331"/>
          </a:xfrm>
          <a:prstGeom prst="rect">
            <a:avLst/>
          </a:prstGeom>
          <a:noFill/>
        </p:spPr>
        <p:txBody>
          <a:bodyPr wrap="square" rtlCol="0">
            <a:spAutoFit/>
          </a:bodyPr>
          <a:lstStyle/>
          <a:p>
            <a:pPr>
              <a:lnSpc>
                <a:spcPct val="100000"/>
              </a:lnSpc>
            </a:pPr>
            <a:r>
              <a:rPr lang="es-MX" sz="900" b="1" dirty="0">
                <a:solidFill>
                  <a:schemeClr val="bg1"/>
                </a:solidFill>
              </a:rPr>
              <a:t>Estado: </a:t>
            </a:r>
            <a:r>
              <a:rPr lang="es-MX" sz="900" dirty="0">
                <a:solidFill>
                  <a:schemeClr val="bg1"/>
                </a:solidFill>
              </a:rPr>
              <a:t>En proceso / Versión final</a:t>
            </a:r>
          </a:p>
          <a:p>
            <a:pPr>
              <a:lnSpc>
                <a:spcPct val="100000"/>
              </a:lnSpc>
            </a:pPr>
            <a:r>
              <a:rPr lang="es-MX" sz="900" b="1" dirty="0">
                <a:solidFill>
                  <a:schemeClr val="bg1"/>
                </a:solidFill>
              </a:rPr>
              <a:t>Unidad Administrativa: </a:t>
            </a:r>
          </a:p>
          <a:p>
            <a:pPr>
              <a:lnSpc>
                <a:spcPct val="100000"/>
              </a:lnSpc>
            </a:pPr>
            <a:r>
              <a:rPr lang="es-MX" sz="900" b="1" dirty="0">
                <a:solidFill>
                  <a:schemeClr val="bg1"/>
                </a:solidFill>
              </a:rPr>
              <a:t>Fecha de última actualización: </a:t>
            </a:r>
          </a:p>
          <a:p>
            <a:pPr>
              <a:lnSpc>
                <a:spcPct val="100000"/>
              </a:lnSpc>
            </a:pPr>
            <a:r>
              <a:rPr lang="es-MX" sz="900" b="1" dirty="0">
                <a:solidFill>
                  <a:schemeClr val="bg1"/>
                </a:solidFill>
              </a:rPr>
              <a:t>Fecha de impresión (si aplica): </a:t>
            </a:r>
          </a:p>
        </p:txBody>
      </p:sp>
      <p:sp>
        <p:nvSpPr>
          <p:cNvPr id="24" name="Marcador de pie de página 3">
            <a:extLst>
              <a:ext uri="{FF2B5EF4-FFF2-40B4-BE49-F238E27FC236}">
                <a16:creationId xmlns:a16="http://schemas.microsoft.com/office/drawing/2014/main" id="{99D5CF2B-D14C-4FC0-A5B9-F66DBD46E69F}"/>
              </a:ext>
            </a:extLst>
          </p:cNvPr>
          <p:cNvSpPr txBox="1">
            <a:spLocks/>
          </p:cNvSpPr>
          <p:nvPr userDrawn="1">
            <p:custDataLst>
              <p:tags r:id="rId2"/>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50246621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42954826"/>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9173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40132"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ysClr val="windowText" lastClr="000000"/>
                </a:solidFill>
              </a:rPr>
              <a:t>4</a:t>
            </a:r>
          </a:p>
        </p:txBody>
      </p:sp>
      <p:sp>
        <p:nvSpPr>
          <p:cNvPr id="31" name="30 Rectángulo redondeado"/>
          <p:cNvSpPr/>
          <p:nvPr userDrawn="1"/>
        </p:nvSpPr>
        <p:spPr>
          <a:xfrm>
            <a:off x="2571725" y="3713949"/>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userDrawn="1"/>
        </p:nvSpPr>
        <p:spPr>
          <a:xfrm>
            <a:off x="2571725" y="264318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58CFED9D-7445-4C85-B4C0-6FE96640E24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46EFB678-F041-4B3D-A5F6-BEE5F3C1E3FD}"/>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396081326"/>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82B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979733107"/>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268760"/>
            <a:ext cx="10972800" cy="4857403"/>
          </a:xfrm>
        </p:spPr>
        <p:txBody>
          <a:bodyPr vert="horz" lIns="91440" tIns="45720" rIns="91440" bIns="45720" rtlCol="0">
            <a:normAutofit/>
          </a:bodyPr>
          <a:lstStyle>
            <a:lvl1pPr>
              <a:defRPr lang="es-ES">
                <a:solidFill>
                  <a:srgbClr val="182B47"/>
                </a:solidFill>
              </a:defRPr>
            </a:lvl1pPr>
            <a:lvl2pPr>
              <a:defRPr lang="es-ES">
                <a:solidFill>
                  <a:srgbClr val="182B47"/>
                </a:solidFill>
              </a:defRPr>
            </a:lvl2pPr>
            <a:lvl3pPr>
              <a:defRPr lang="es-ES">
                <a:solidFill>
                  <a:srgbClr val="182B47"/>
                </a:solidFill>
              </a:defRPr>
            </a:lvl3pPr>
            <a:lvl4pPr>
              <a:defRPr lang="es-ES">
                <a:solidFill>
                  <a:srgbClr val="182B47"/>
                </a:solidFill>
              </a:defRPr>
            </a:lvl4pPr>
            <a:lvl5pPr>
              <a:defRPr lang="es-MX" dirty="0">
                <a:solidFill>
                  <a:srgbClr val="182B47"/>
                </a:solidFill>
              </a:defRPr>
            </a:lvl5pPr>
          </a:lstStyle>
          <a:p>
            <a:pPr lvl="0">
              <a:buClr>
                <a:srgbClr val="182B47"/>
              </a:buClr>
              <a:buFont typeface="Wingdings" panose="05000000000000000000" pitchFamily="2" charset="2"/>
              <a:buChar char="§"/>
            </a:pPr>
            <a:r>
              <a:rPr lang="es-ES"/>
              <a:t>Haga clic para modificar el estilo de texto del patrón</a:t>
            </a:r>
          </a:p>
          <a:p>
            <a:pPr lvl="1">
              <a:buClr>
                <a:srgbClr val="182B47"/>
              </a:buClr>
              <a:buChar char="§"/>
            </a:pPr>
            <a:r>
              <a:rPr lang="es-ES"/>
              <a:t>Segundo nivel</a:t>
            </a:r>
          </a:p>
          <a:p>
            <a:pPr lvl="2">
              <a:buClr>
                <a:srgbClr val="182B47"/>
              </a:buClr>
              <a:buFont typeface="Wingdings" panose="05000000000000000000" pitchFamily="2" charset="2"/>
              <a:buChar char="§"/>
            </a:pPr>
            <a:r>
              <a:rPr lang="es-ES"/>
              <a:t>Tercer nivel</a:t>
            </a:r>
          </a:p>
          <a:p>
            <a:pPr lvl="3">
              <a:buClr>
                <a:srgbClr val="182B47"/>
              </a:buClr>
              <a:buFont typeface="Wingdings" panose="05000000000000000000" pitchFamily="2" charset="2"/>
              <a:buChar char="§"/>
            </a:pPr>
            <a:r>
              <a:rPr lang="es-ES"/>
              <a:t>Cuarto nivel</a:t>
            </a:r>
          </a:p>
          <a:p>
            <a:pPr lvl="4">
              <a:buClr>
                <a:srgbClr val="182B47"/>
              </a:buClr>
              <a:buFont typeface="Wingdings" panose="05000000000000000000" pitchFamily="2" charset="2"/>
              <a:buChar char="§"/>
            </a:pPr>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1"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Título 8"/>
          <p:cNvSpPr>
            <a:spLocks noGrp="1"/>
          </p:cNvSpPr>
          <p:nvPr>
            <p:ph type="title"/>
          </p:nvPr>
        </p:nvSpPr>
        <p:spPr>
          <a:xfrm>
            <a:off x="595808" y="-27384"/>
            <a:ext cx="10972800" cy="936104"/>
          </a:xfrm>
        </p:spPr>
        <p:txBody>
          <a:bodyPr/>
          <a:lstStyle>
            <a:lvl1pPr algn="l">
              <a:defRPr sz="3500">
                <a:solidFill>
                  <a:srgbClr val="182B47"/>
                </a:solidFill>
              </a:defRPr>
            </a:lvl1pPr>
          </a:lstStyle>
          <a:p>
            <a:r>
              <a:rPr lang="es-MX" dirty="0"/>
              <a:t>Precios</a:t>
            </a:r>
            <a:endParaRPr lang="es-MX" dirty="0">
              <a:solidFill>
                <a:schemeClr val="tx1"/>
              </a:solidFill>
            </a:endParaRPr>
          </a:p>
        </p:txBody>
      </p:sp>
    </p:spTree>
    <p:extLst>
      <p:ext uri="{BB962C8B-B14F-4D97-AF65-F5344CB8AC3E}">
        <p14:creationId xmlns:p14="http://schemas.microsoft.com/office/powerpoint/2010/main" val="937445681"/>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182B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rgbClr val="182B4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68945898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638809855"/>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579971845"/>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7"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408775992"/>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023383708"/>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solidFill>
                  <a:srgbClr val="182B47"/>
                </a:solidFill>
              </a:defRPr>
            </a:lvl1pPr>
          </a:lstStyle>
          <a:p>
            <a:r>
              <a:rPr lang="es-ES" dirty="0"/>
              <a:t>Haga clic para modificar el estilo de título del patrón</a:t>
            </a:r>
            <a:endParaRPr lang="es-MX" dirty="0"/>
          </a:p>
        </p:txBody>
      </p:sp>
      <p:sp>
        <p:nvSpPr>
          <p:cNvPr id="3" name="2 Marcador de contenido"/>
          <p:cNvSpPr>
            <a:spLocks noGrp="1"/>
          </p:cNvSpPr>
          <p:nvPr>
            <p:ph idx="1"/>
          </p:nvPr>
        </p:nvSpPr>
        <p:spPr>
          <a:xfrm>
            <a:off x="4766733" y="273051"/>
            <a:ext cx="6815667" cy="5853113"/>
          </a:xfrm>
        </p:spPr>
        <p:txBody>
          <a:bodyPr/>
          <a:lstStyle>
            <a:lvl1pPr>
              <a:defRPr sz="3200">
                <a:solidFill>
                  <a:srgbClr val="182B47"/>
                </a:solidFill>
              </a:defRPr>
            </a:lvl1pPr>
            <a:lvl2pPr>
              <a:defRPr sz="2800">
                <a:solidFill>
                  <a:srgbClr val="182B47"/>
                </a:solidFill>
              </a:defRPr>
            </a:lvl2pPr>
            <a:lvl3pPr>
              <a:defRPr sz="2400">
                <a:solidFill>
                  <a:srgbClr val="182B47"/>
                </a:solidFill>
              </a:defRPr>
            </a:lvl3pPr>
            <a:lvl4pPr>
              <a:defRPr sz="2000">
                <a:solidFill>
                  <a:srgbClr val="182B47"/>
                </a:solidFill>
              </a:defRPr>
            </a:lvl4pPr>
            <a:lvl5pPr>
              <a:defRPr sz="2000">
                <a:solidFill>
                  <a:srgbClr val="182B47"/>
                </a:solidFill>
              </a:defRPr>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029813166"/>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solidFill>
                  <a:srgbClr val="182B47"/>
                </a:solidFill>
              </a:defRPr>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solidFill>
                  <a:srgbClr val="182B4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923822538"/>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4"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8977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970438294"/>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033946821"/>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1541039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l">
              <a:defRPr sz="3500">
                <a:solidFill>
                  <a:srgbClr val="182B47"/>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0295500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99932670"/>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1016026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8505198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5628518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46962108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29791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00727C"/>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pic>
        <p:nvPicPr>
          <p:cNvPr id="8" name="Imagen 7">
            <a:extLst>
              <a:ext uri="{FF2B5EF4-FFF2-40B4-BE49-F238E27FC236}">
                <a16:creationId xmlns:a16="http://schemas.microsoft.com/office/drawing/2014/main" id="{D7C1AA6A-4D28-4CEF-9979-B5C15D67B3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A50BB6C0-5D5B-40A5-8FB7-F25F8B8C44D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97EBF9DF-E280-4833-B10F-CF0E9524FBAE}"/>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6C7CBDBC-F3CC-4DF1-8E8D-B2CB4E815B2D}"/>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42291730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3467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nvPr>
        </p:nvSpPr>
        <p:spPr>
          <a:xfrm>
            <a:off x="-13792" y="6285778"/>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1817068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6770284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535891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7518261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1563967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269378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9142631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7500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1" name="Imagen 10">
            <a:extLst>
              <a:ext uri="{FF2B5EF4-FFF2-40B4-BE49-F238E27FC236}">
                <a16:creationId xmlns:a16="http://schemas.microsoft.com/office/drawing/2014/main" id="{CBBE1EA7-2401-473E-9CCB-C9B8C48249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2C9F74AC-9A9F-416A-9C5D-1B355D81368B}"/>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A7E1DDE7-C42D-4C8C-A15C-2CBF1FD741F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4A955015-E29C-4F21-BD26-353A5BCA3E46}"/>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1339338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780447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633916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9886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169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8726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0194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4487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18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221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237D2EF4-9B93-4AD6-BB65-EDAED5D91E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34086526-3CE1-43A6-B67C-DC7866FC7C8E}"/>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F374103E-A3A5-42F0-9C9C-55AF397AFE3C}"/>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8CC0A73-BFB8-4A6A-B3DC-D5790E7C0AF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38B85C27-6FB4-4DE0-BC88-3255DCD0232F}"/>
              </a:ext>
            </a:extLst>
          </p:cNvPr>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8" name="Imagen 7">
            <a:extLst>
              <a:ext uri="{FF2B5EF4-FFF2-40B4-BE49-F238E27FC236}">
                <a16:creationId xmlns:a16="http://schemas.microsoft.com/office/drawing/2014/main" id="{BCC22907-31D6-4EC9-B9AE-AF2EC9E66C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7ED218B1-DBFA-4095-8857-5AE22FA421D2}"/>
              </a:ext>
            </a:extLst>
          </p:cNvPr>
          <p:cNvCxnSpPr>
            <a:cxnSpLocks/>
          </p:cNvCxnSpPr>
          <p:nvPr userDrawn="1"/>
        </p:nvCxnSpPr>
        <p:spPr>
          <a:xfrm>
            <a:off x="0" y="6309320"/>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26D8A734-EF6B-4DA1-B0EF-1396063788D1}"/>
              </a:ext>
            </a:extLst>
          </p:cNvPr>
          <p:cNvCxnSpPr>
            <a:cxnSpLocks/>
          </p:cNvCxnSpPr>
          <p:nvPr userDrawn="1"/>
        </p:nvCxnSpPr>
        <p:spPr>
          <a:xfrm>
            <a:off x="0" y="5373216"/>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43F95E8-87FD-4993-905A-EBE3C24ECCB9}"/>
              </a:ext>
            </a:extLst>
          </p:cNvPr>
          <p:cNvCxnSpPr>
            <a:cxnSpLocks/>
          </p:cNvCxnSpPr>
          <p:nvPr userDrawn="1"/>
        </p:nvCxnSpPr>
        <p:spPr>
          <a:xfrm>
            <a:off x="0" y="371703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F7407104-ED4D-4995-80BF-1A98BD266185}"/>
              </a:ext>
            </a:extLst>
          </p:cNvPr>
          <p:cNvSpPr txBox="1">
            <a:spLocks/>
          </p:cNvSpPr>
          <p:nvPr userDrawn="1">
            <p:custDataLst>
              <p:tags r:id="rId1"/>
            </p:custDataLst>
          </p:nvPr>
        </p:nvSpPr>
        <p:spPr>
          <a:xfrm>
            <a:off x="0" y="631651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34254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rgbClr val="000000"/>
                </a:solidFill>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000000"/>
              </a:solidFill>
            </a:endParaRP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rgbClr val="000000"/>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a:noFill/>
          <a:ln>
            <a:noFill/>
          </a:ln>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7D841F63-2EE0-4454-A85F-46E00DC3D84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FF17E09-3A6E-4E86-B805-5D2A0BFD009A}"/>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1" name="Marcador de pie de página 3">
            <a:extLst>
              <a:ext uri="{FF2B5EF4-FFF2-40B4-BE49-F238E27FC236}">
                <a16:creationId xmlns:a16="http://schemas.microsoft.com/office/drawing/2014/main" id="{BC0208D4-D9DA-4993-8571-5FC22E438F48}"/>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219793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12" name="5 Marcador de número de diapositiva">
            <a:extLst>
              <a:ext uri="{FF2B5EF4-FFF2-40B4-BE49-F238E27FC236}">
                <a16:creationId xmlns:a16="http://schemas.microsoft.com/office/drawing/2014/main" id="{00FF32CE-8098-46C4-8A75-5A7BAE16589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A32DC726-B476-452F-B4A4-3FC54DB89057}"/>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3">
            <a:extLst>
              <a:ext uri="{FF2B5EF4-FFF2-40B4-BE49-F238E27FC236}">
                <a16:creationId xmlns:a16="http://schemas.microsoft.com/office/drawing/2014/main" id="{0ABEC337-7ACA-4589-896E-B09555A438AE}"/>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5931506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14" name="5 Marcador de número de diapositiva">
            <a:extLst>
              <a:ext uri="{FF2B5EF4-FFF2-40B4-BE49-F238E27FC236}">
                <a16:creationId xmlns:a16="http://schemas.microsoft.com/office/drawing/2014/main" id="{E9367ECA-2DC7-43B7-B459-32E0BC32FD58}"/>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CC06F01C-3170-411C-AD1B-7E92EF81F16E}"/>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4D85808E-8C39-4895-BD79-3B1D3254882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229751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14" name="5 Marcador de número de diapositiva">
            <a:extLst>
              <a:ext uri="{FF2B5EF4-FFF2-40B4-BE49-F238E27FC236}">
                <a16:creationId xmlns:a16="http://schemas.microsoft.com/office/drawing/2014/main" id="{06C6A4F1-81B9-4914-B4E7-850AEF12523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3E46D44D-2025-465F-BA05-1F97E1D56B79}"/>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C9D26C25-4518-4DCB-8A13-B7093600D4DE}"/>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438345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5" name="5 Marcador de número de diapositiva">
            <a:extLst>
              <a:ext uri="{FF2B5EF4-FFF2-40B4-BE49-F238E27FC236}">
                <a16:creationId xmlns:a16="http://schemas.microsoft.com/office/drawing/2014/main" id="{27312521-DD74-4A18-9E36-3978D12A57A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88A61FA-932E-4D01-A222-64450021D190}"/>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1C4AC89D-E4A7-49BF-BC0B-0C1F69FF0867}"/>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4650191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7" name="5 Marcador de número de diapositiva">
            <a:extLst>
              <a:ext uri="{FF2B5EF4-FFF2-40B4-BE49-F238E27FC236}">
                <a16:creationId xmlns:a16="http://schemas.microsoft.com/office/drawing/2014/main" id="{6D5F881C-BFAF-483B-8288-60FF99C89E69}"/>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C5C81209-D49D-4D17-855C-ACE1AA171A1A}"/>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9" name="Marcador de pie de página 3">
            <a:extLst>
              <a:ext uri="{FF2B5EF4-FFF2-40B4-BE49-F238E27FC236}">
                <a16:creationId xmlns:a16="http://schemas.microsoft.com/office/drawing/2014/main" id="{46FC3001-1DEA-4BEF-B4A7-5064FB240164}"/>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952640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5 Marcador de número de diapositiva">
            <a:extLst>
              <a:ext uri="{FF2B5EF4-FFF2-40B4-BE49-F238E27FC236}">
                <a16:creationId xmlns:a16="http://schemas.microsoft.com/office/drawing/2014/main" id="{3E445D01-BC6A-4139-8580-E000894BD54F}"/>
              </a:ext>
            </a:extLst>
          </p:cNvPr>
          <p:cNvSpPr>
            <a:spLocks noGrp="1"/>
          </p:cNvSpPr>
          <p:nvPr>
            <p:ph type="sldNum" sz="quarter" idx="16"/>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1589A758-9C4C-42FB-8FB1-8480FCEEA033}"/>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2E330FAD-74A2-4031-9418-14C69F892059}"/>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897573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13" name="5 Marcador de número de diapositiva">
            <a:extLst>
              <a:ext uri="{FF2B5EF4-FFF2-40B4-BE49-F238E27FC236}">
                <a16:creationId xmlns:a16="http://schemas.microsoft.com/office/drawing/2014/main" id="{E71AA438-FFC9-4F56-A68B-D1CB1847823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EB1DB441-0C48-4B09-9740-B9ACE1FC122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7FEDDFF2-ED88-49C9-90F0-8F78C2646DE4}"/>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190861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5" name="5 Marcador de número de diapositiva">
            <a:extLst>
              <a:ext uri="{FF2B5EF4-FFF2-40B4-BE49-F238E27FC236}">
                <a16:creationId xmlns:a16="http://schemas.microsoft.com/office/drawing/2014/main" id="{A8018927-6751-4C9B-9E33-955E9C381AF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FCAE5862-6811-4602-BCB3-75D968174B07}"/>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B2705B40-F9E4-4890-A82A-E5532AADB6E3}"/>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35298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pic>
        <p:nvPicPr>
          <p:cNvPr id="9" name="Imagen 8">
            <a:extLst>
              <a:ext uri="{FF2B5EF4-FFF2-40B4-BE49-F238E27FC236}">
                <a16:creationId xmlns:a16="http://schemas.microsoft.com/office/drawing/2014/main" id="{B6584250-A53F-4C4F-A852-4CB99AECF3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0" name="5 Marcador de número de diapositiva">
            <a:extLst>
              <a:ext uri="{FF2B5EF4-FFF2-40B4-BE49-F238E27FC236}">
                <a16:creationId xmlns:a16="http://schemas.microsoft.com/office/drawing/2014/main" id="{E3C21802-9E48-4C5B-9232-D0A40EEF447F}"/>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52E702C8-802E-42FD-8B26-FCF7C54A19B1}"/>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9C382A2D-AA23-47B5-9658-4B1A04B52A4F}"/>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5" name="5 Marcador de número de diapositiva">
            <a:extLst>
              <a:ext uri="{FF2B5EF4-FFF2-40B4-BE49-F238E27FC236}">
                <a16:creationId xmlns:a16="http://schemas.microsoft.com/office/drawing/2014/main" id="{85F0FBF1-E992-4E9F-893E-9A0E738CD32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8DD30A72-75B9-4F6D-97DF-41B7B8AF5BF5}"/>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D5A25E62-C5E6-442C-8092-C596E2897983}"/>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633051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4" name="5 Marcador de número de diapositiva">
            <a:extLst>
              <a:ext uri="{FF2B5EF4-FFF2-40B4-BE49-F238E27FC236}">
                <a16:creationId xmlns:a16="http://schemas.microsoft.com/office/drawing/2014/main" id="{4A543C4B-C957-44A2-8BE4-871E257B0088}"/>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5DB42B4A-D64A-4808-88A2-85CFE19C1DD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B8F07DDB-D8F4-43AA-BA28-B01BF612A718}"/>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393919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5 Marcador de número de diapositiva">
            <a:extLst>
              <a:ext uri="{FF2B5EF4-FFF2-40B4-BE49-F238E27FC236}">
                <a16:creationId xmlns:a16="http://schemas.microsoft.com/office/drawing/2014/main" id="{5B7F159E-2829-447A-B3B5-89E817A2911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C3B9482-66E0-433B-8D3C-529344C77176}"/>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3">
            <a:extLst>
              <a:ext uri="{FF2B5EF4-FFF2-40B4-BE49-F238E27FC236}">
                <a16:creationId xmlns:a16="http://schemas.microsoft.com/office/drawing/2014/main" id="{28C9E5CE-24B1-414E-A5BD-CACF0482FC05}"/>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343687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B58A7774-835E-418D-A439-8E6C3D5CAB2D}"/>
              </a:ext>
            </a:extLst>
          </p:cNvPr>
          <p:cNvCxnSpPr/>
          <p:nvPr userDrawn="1"/>
        </p:nvCxnSpPr>
        <p:spPr>
          <a:xfrm>
            <a:off x="-4934" y="443711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43BC8B2C-7B00-489A-A089-0A3330E86B1F}"/>
              </a:ext>
            </a:extLst>
          </p:cNvPr>
          <p:cNvCxnSpPr/>
          <p:nvPr userDrawn="1"/>
        </p:nvCxnSpPr>
        <p:spPr>
          <a:xfrm>
            <a:off x="0" y="227687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9F6C54FC-A5CA-4DC6-85FE-EA4D86C65F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856" y="2564904"/>
            <a:ext cx="2664296" cy="1332148"/>
          </a:xfrm>
          <a:prstGeom prst="rect">
            <a:avLst/>
          </a:prstGeom>
        </p:spPr>
      </p:pic>
      <p:cxnSp>
        <p:nvCxnSpPr>
          <p:cNvPr id="12" name="Conector recto 11">
            <a:extLst>
              <a:ext uri="{FF2B5EF4-FFF2-40B4-BE49-F238E27FC236}">
                <a16:creationId xmlns:a16="http://schemas.microsoft.com/office/drawing/2014/main" id="{9A834668-EC52-438C-88F8-62D78A7BE7DD}"/>
              </a:ext>
            </a:extLst>
          </p:cNvPr>
          <p:cNvCxnSpPr>
            <a:cxnSpLocks/>
          </p:cNvCxnSpPr>
          <p:nvPr userDrawn="1"/>
        </p:nvCxnSpPr>
        <p:spPr>
          <a:xfrm>
            <a:off x="0" y="6335346"/>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3">
            <a:extLst>
              <a:ext uri="{FF2B5EF4-FFF2-40B4-BE49-F238E27FC236}">
                <a16:creationId xmlns:a16="http://schemas.microsoft.com/office/drawing/2014/main" id="{C056A85D-BE25-4F7C-ABAB-72824DA0588B}"/>
              </a:ext>
            </a:extLst>
          </p:cNvPr>
          <p:cNvSpPr txBox="1">
            <a:spLocks/>
          </p:cNvSpPr>
          <p:nvPr userDrawn="1">
            <p:custDataLst>
              <p:tags r:id="rId1"/>
            </p:custDataLst>
          </p:nvPr>
        </p:nvSpPr>
        <p:spPr>
          <a:xfrm>
            <a:off x="0" y="6342539"/>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669114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no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1</a:t>
            </a:r>
          </a:p>
        </p:txBody>
      </p:sp>
      <p:sp>
        <p:nvSpPr>
          <p:cNvPr id="15" name="5 Marcador de número de diapositiva">
            <a:extLst>
              <a:ext uri="{FF2B5EF4-FFF2-40B4-BE49-F238E27FC236}">
                <a16:creationId xmlns:a16="http://schemas.microsoft.com/office/drawing/2014/main" id="{3091FE61-308B-4342-9298-3BA8A62F65B6}"/>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18694AA-00EA-4C0F-8343-92185944119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C8649ED7-8172-4A5C-B936-46BECE2228F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9990248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6821FD3E-96AC-4B59-93D5-F067381E924F}"/>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6CBC168-D4C5-41BE-A822-63628BCB39C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772F0E27-B62F-4931-B23A-025D0CABBA0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552195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8306C6E9-BBEA-45C5-A8D2-B427B2855EA3}"/>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91C65E3C-67C1-4C13-BCCC-C3AD575D461C}"/>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46FAD86A-F2E1-45FB-B12C-F19A3FD210D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448826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000000"/>
                </a:solidFill>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 </a:t>
            </a:r>
          </a:p>
        </p:txBody>
      </p:sp>
      <p:sp>
        <p:nvSpPr>
          <p:cNvPr id="17" name="5 Marcador de número de diapositiva">
            <a:extLst>
              <a:ext uri="{FF2B5EF4-FFF2-40B4-BE49-F238E27FC236}">
                <a16:creationId xmlns:a16="http://schemas.microsoft.com/office/drawing/2014/main" id="{B9B7C262-9850-4286-B591-28D6F22C63C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CF686425-DBDC-471F-A35B-81E37DA1ECC6}"/>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D213B177-9A80-4F73-8A7C-84EBCA6B8E2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810451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000000"/>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609ECD0-FB6B-491F-8428-650B9C67C995}"/>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DCE963C1-9C09-4906-A497-82BE9E239AA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590A4C45-6B36-4C7F-9764-01F4B7C1BB3D}"/>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1462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DB13082-8F91-4FDF-8F75-A554A4379CA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74B5DC87-EB4E-4E7F-AC8F-4BDA354E8153}"/>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66B31236-DD44-48AE-98D3-DA06C36FF2E9}"/>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50122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pic>
        <p:nvPicPr>
          <p:cNvPr id="11" name="Imagen 10">
            <a:extLst>
              <a:ext uri="{FF2B5EF4-FFF2-40B4-BE49-F238E27FC236}">
                <a16:creationId xmlns:a16="http://schemas.microsoft.com/office/drawing/2014/main" id="{0693CC78-C365-47C7-8870-960DAA0D8B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9F7E92AA-DFEB-43E7-870C-C625F88656AE}"/>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843879A1-FD31-4EC5-ADAC-F594FE30A8A6}"/>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B915CCF2-BF88-48E9-8F1E-19FDE95B8492}"/>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rgbClr val="000000"/>
                </a:solidFill>
              </a:rPr>
              <a:t>4</a:t>
            </a:r>
          </a:p>
        </p:txBody>
      </p:sp>
      <p:sp>
        <p:nvSpPr>
          <p:cNvPr id="31" name="30 Rectángulo redondeado"/>
          <p:cNvSpPr/>
          <p:nvPr userDrawn="1"/>
        </p:nvSpPr>
        <p:spPr>
          <a:xfrm>
            <a:off x="2587754" y="37140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C634267-4CD3-4BE4-9468-21BA1575A86F}"/>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F332B5EC-0EC0-4F96-B80A-7C297FE2262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9381AD4D-0778-4172-80EA-5C5F455DE701}"/>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6971168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34B1732-C33C-4B39-9C83-1C0BC7E95457}"/>
              </a:ext>
            </a:extLst>
          </p:cNvPr>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8" name="Imagen 7">
            <a:extLst>
              <a:ext uri="{FF2B5EF4-FFF2-40B4-BE49-F238E27FC236}">
                <a16:creationId xmlns:a16="http://schemas.microsoft.com/office/drawing/2014/main" id="{D93CB30F-56ED-4E11-A3C5-DC2F6CF080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0623BD44-E674-4C49-B5A6-357BBE97844E}"/>
              </a:ext>
            </a:extLst>
          </p:cNvPr>
          <p:cNvCxnSpPr>
            <a:cxnSpLocks/>
          </p:cNvCxnSpPr>
          <p:nvPr userDrawn="1"/>
        </p:nvCxnSpPr>
        <p:spPr>
          <a:xfrm>
            <a:off x="0" y="6335346"/>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3C30A9C5-B2D3-46CC-83F4-EC384C79DC83}"/>
              </a:ext>
            </a:extLst>
          </p:cNvPr>
          <p:cNvCxnSpPr>
            <a:cxnSpLocks/>
          </p:cNvCxnSpPr>
          <p:nvPr userDrawn="1"/>
        </p:nvCxnSpPr>
        <p:spPr>
          <a:xfrm>
            <a:off x="0" y="5373216"/>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035DB286-C680-46A3-BEA7-E8430791AFC9}"/>
              </a:ext>
            </a:extLst>
          </p:cNvPr>
          <p:cNvCxnSpPr>
            <a:cxnSpLocks/>
          </p:cNvCxnSpPr>
          <p:nvPr userDrawn="1"/>
        </p:nvCxnSpPr>
        <p:spPr>
          <a:xfrm>
            <a:off x="0" y="371703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12E9AE97-5D68-452B-A6A2-D61B639A60D9}"/>
              </a:ext>
            </a:extLst>
          </p:cNvPr>
          <p:cNvSpPr txBox="1">
            <a:spLocks/>
          </p:cNvSpPr>
          <p:nvPr userDrawn="1">
            <p:custDataLst>
              <p:tags r:id="rId1"/>
            </p:custDataLst>
          </p:nvPr>
        </p:nvSpPr>
        <p:spPr>
          <a:xfrm>
            <a:off x="0" y="6342539"/>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042755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143"/>
          </a:xfrm>
          <a:prstGeom prst="rect">
            <a:avLst/>
          </a:prstGeom>
        </p:spPr>
      </p:pic>
      <p:sp>
        <p:nvSpPr>
          <p:cNvPr id="5" name="Título 4"/>
          <p:cNvSpPr>
            <a:spLocks noGrp="1"/>
          </p:cNvSpPr>
          <p:nvPr>
            <p:ph type="title" hasCustomPrompt="1"/>
          </p:nvPr>
        </p:nvSpPr>
        <p:spPr>
          <a:xfrm>
            <a:off x="3863752" y="4553833"/>
            <a:ext cx="5904656" cy="1107415"/>
          </a:xfrm>
        </p:spPr>
        <p:txBody>
          <a:bodyPr anchor="t"/>
          <a:lstStyle>
            <a:lvl1pPr algn="l">
              <a:defRPr>
                <a:solidFill>
                  <a:schemeClr val="bg1"/>
                </a:solidFill>
              </a:defRPr>
            </a:lvl1pPr>
          </a:lstStyle>
          <a:p>
            <a:r>
              <a:rPr lang="es-ES" dirty="0"/>
              <a:t>Título</a:t>
            </a:r>
            <a:endParaRPr lang="es-MX" dirty="0"/>
          </a:p>
        </p:txBody>
      </p:sp>
      <p:sp>
        <p:nvSpPr>
          <p:cNvPr id="10" name="Rectángulo 9"/>
          <p:cNvSpPr/>
          <p:nvPr/>
        </p:nvSpPr>
        <p:spPr>
          <a:xfrm>
            <a:off x="-1" y="4553832"/>
            <a:ext cx="3335385" cy="1137600"/>
          </a:xfrm>
          <a:prstGeom prst="rect">
            <a:avLst/>
          </a:prstGeom>
          <a:gradFill flip="none" rotWithShape="1">
            <a:gsLst>
              <a:gs pos="30000">
                <a:schemeClr val="accent6"/>
              </a:gs>
              <a:gs pos="100000">
                <a:schemeClr val="bg1">
                  <a:alpha val="6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CuadroTexto 8">
            <a:extLst>
              <a:ext uri="{FF2B5EF4-FFF2-40B4-BE49-F238E27FC236}">
                <a16:creationId xmlns:a16="http://schemas.microsoft.com/office/drawing/2014/main" id="{8CA53FF6-D4FC-490E-A8CD-77E7FD0A29FA}"/>
              </a:ext>
            </a:extLst>
          </p:cNvPr>
          <p:cNvSpPr txBox="1"/>
          <p:nvPr userDrawn="1"/>
        </p:nvSpPr>
        <p:spPr>
          <a:xfrm>
            <a:off x="191344" y="4568641"/>
            <a:ext cx="3456384" cy="1092607"/>
          </a:xfrm>
          <a:prstGeom prst="rect">
            <a:avLst/>
          </a:prstGeom>
          <a:noFill/>
        </p:spPr>
        <p:txBody>
          <a:bodyPr wrap="square" rtlCol="0">
            <a:spAutoFit/>
          </a:bodyPr>
          <a:lstStyle/>
          <a:p>
            <a:pPr>
              <a:lnSpc>
                <a:spcPct val="100000"/>
              </a:lnSpc>
            </a:pPr>
            <a:r>
              <a:rPr lang="es-MX" sz="1700" b="1" spc="100" dirty="0">
                <a:solidFill>
                  <a:schemeClr val="bg1"/>
                </a:solidFill>
              </a:rPr>
              <a:t>INFORMACIÓN RESERVADA</a:t>
            </a:r>
          </a:p>
          <a:p>
            <a:pPr>
              <a:lnSpc>
                <a:spcPct val="100000"/>
              </a:lnSpc>
            </a:pPr>
            <a:r>
              <a:rPr lang="es-MX" sz="1200" b="1" dirty="0">
                <a:solidFill>
                  <a:schemeClr val="bg1"/>
                </a:solidFill>
              </a:rPr>
              <a:t>Estado:</a:t>
            </a:r>
            <a:r>
              <a:rPr lang="es-MX" sz="1200" b="1" baseline="0" dirty="0">
                <a:solidFill>
                  <a:schemeClr val="bg1"/>
                </a:solidFill>
              </a:rPr>
              <a:t> </a:t>
            </a:r>
            <a:r>
              <a:rPr lang="es-MX" sz="1200" b="0" baseline="0" dirty="0">
                <a:solidFill>
                  <a:schemeClr val="bg1"/>
                </a:solidFill>
              </a:rPr>
              <a:t>En proceso </a:t>
            </a:r>
          </a:p>
          <a:p>
            <a:pPr>
              <a:lnSpc>
                <a:spcPct val="100000"/>
              </a:lnSpc>
            </a:pPr>
            <a:r>
              <a:rPr lang="es-MX" sz="1200" b="1" baseline="0" dirty="0">
                <a:solidFill>
                  <a:schemeClr val="bg1"/>
                </a:solidFill>
              </a:rPr>
              <a:t>Unidad Administrativa: </a:t>
            </a:r>
            <a:r>
              <a:rPr lang="es-MX" sz="1200" baseline="0" dirty="0">
                <a:solidFill>
                  <a:schemeClr val="bg1"/>
                </a:solidFill>
              </a:rPr>
              <a:t>Dirección</a:t>
            </a:r>
            <a:r>
              <a:rPr lang="es-MX" sz="1200" dirty="0">
                <a:solidFill>
                  <a:schemeClr val="bg1"/>
                </a:solidFill>
              </a:rPr>
              <a:t> General de Investigación Económica</a:t>
            </a:r>
            <a:endParaRPr lang="es-MX" sz="1200" baseline="0" dirty="0">
              <a:solidFill>
                <a:schemeClr val="bg1"/>
              </a:solidFill>
            </a:endParaRPr>
          </a:p>
          <a:p>
            <a:pPr>
              <a:lnSpc>
                <a:spcPct val="100000"/>
              </a:lnSpc>
            </a:pPr>
            <a:r>
              <a:rPr lang="es-MX" sz="1200" b="1" baseline="0" dirty="0">
                <a:solidFill>
                  <a:schemeClr val="bg1"/>
                </a:solidFill>
              </a:rPr>
              <a:t>Fecha de última actualización: </a:t>
            </a:r>
            <a:endParaRPr lang="es-MX" sz="1200" baseline="0" dirty="0">
              <a:solidFill>
                <a:schemeClr val="bg1"/>
              </a:solidFill>
            </a:endParaRPr>
          </a:p>
        </p:txBody>
      </p:sp>
    </p:spTree>
    <p:extLst>
      <p:ext uri="{BB962C8B-B14F-4D97-AF65-F5344CB8AC3E}">
        <p14:creationId xmlns:p14="http://schemas.microsoft.com/office/powerpoint/2010/main" val="34220689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ctrTitle"/>
          </p:nvPr>
        </p:nvSpPr>
        <p:spPr>
          <a:xfrm>
            <a:off x="914400" y="2136121"/>
            <a:ext cx="10363200" cy="1470025"/>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8"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1563456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7681735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963084" y="4406901"/>
            <a:ext cx="10363200" cy="1362075"/>
          </a:xfrm>
        </p:spPr>
        <p:txBody>
          <a:bodyPr anchor="t"/>
          <a:lstStyle>
            <a:lvl1pPr algn="l">
              <a:defRPr sz="4000" b="1" cap="all">
                <a:solidFill>
                  <a:srgbClr val="815F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94805819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8"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2"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9079202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9"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2"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7403593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ólo el título">
    <p:spTree>
      <p:nvGrpSpPr>
        <p:cNvPr id="1" name=""/>
        <p:cNvGrpSpPr/>
        <p:nvPr/>
      </p:nvGrpSpPr>
      <p:grpSpPr>
        <a:xfrm>
          <a:off x="0" y="0"/>
          <a:ext cx="0" cy="0"/>
          <a:chOff x="0" y="0"/>
          <a:chExt cx="0" cy="0"/>
        </a:xfrm>
      </p:grpSpPr>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6418834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941406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pic>
        <p:nvPicPr>
          <p:cNvPr id="11" name="Imagen 10">
            <a:extLst>
              <a:ext uri="{FF2B5EF4-FFF2-40B4-BE49-F238E27FC236}">
                <a16:creationId xmlns:a16="http://schemas.microsoft.com/office/drawing/2014/main" id="{B702AC8F-4B38-4B04-ABF9-344A84B916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C442393D-D4E6-4918-8DFE-BE6DB290E826}"/>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860041AD-D72F-465A-8A94-6782B80161F0}"/>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4276CB3-A553-4AE8-BC0E-4307BA21F5E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magen con título">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5881972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ítulo y texto vertical">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6086549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ítulo vertical y texto">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1259738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5" name="Rectángulo 4"/>
          <p:cNvSpPr/>
          <p:nvPr/>
        </p:nvSpPr>
        <p:spPr>
          <a:xfrm>
            <a:off x="0" y="2348880"/>
            <a:ext cx="3359696" cy="2304256"/>
          </a:xfrm>
          <a:prstGeom prst="rect">
            <a:avLst/>
          </a:prstGeom>
          <a:gradFill flip="none" rotWithShape="1">
            <a:gsLst>
              <a:gs pos="30000">
                <a:schemeClr val="accent6"/>
              </a:gs>
              <a:gs pos="100000">
                <a:schemeClr val="bg1">
                  <a:alpha val="6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46480775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índice_1">
    <p:spTree>
      <p:nvGrpSpPr>
        <p:cNvPr id="1" name=""/>
        <p:cNvGrpSpPr/>
        <p:nvPr/>
      </p:nvGrpSpPr>
      <p:grpSpPr>
        <a:xfrm>
          <a:off x="0" y="0"/>
          <a:ext cx="0" cy="0"/>
          <a:chOff x="0" y="0"/>
          <a:chExt cx="0" cy="0"/>
        </a:xfrm>
      </p:grpSpPr>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53486" y="1556792"/>
            <a:ext cx="124071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solidFill>
              </a:rPr>
              <a:t>1</a:t>
            </a:r>
          </a:p>
        </p:txBody>
      </p:sp>
      <p:sp>
        <p:nvSpPr>
          <p:cNvPr id="26" name="25 Rectángulo redondeado"/>
          <p:cNvSpPr/>
          <p:nvPr/>
        </p:nvSpPr>
        <p:spPr>
          <a:xfrm>
            <a:off x="1453486" y="3014622"/>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p:nvSpPr>
        <p:spPr>
          <a:xfrm>
            <a:off x="1453486" y="4373654"/>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67608" y="1699668"/>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t>Título</a:t>
            </a:r>
          </a:p>
        </p:txBody>
      </p:sp>
      <p:sp>
        <p:nvSpPr>
          <p:cNvPr id="30" name="29 Rectángulo redondeado"/>
          <p:cNvSpPr/>
          <p:nvPr/>
        </p:nvSpPr>
        <p:spPr>
          <a:xfrm>
            <a:off x="2567608"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67608"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txBox="1">
            <a:spLocks/>
          </p:cNvSpPr>
          <p:nvPr/>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5"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2422610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índice_2">
    <p:spTree>
      <p:nvGrpSpPr>
        <p:cNvPr id="1" name=""/>
        <p:cNvGrpSpPr/>
        <p:nvPr/>
      </p:nvGrpSpPr>
      <p:grpSpPr>
        <a:xfrm>
          <a:off x="0" y="0"/>
          <a:ext cx="0" cy="0"/>
          <a:chOff x="0" y="0"/>
          <a:chExt cx="0" cy="0"/>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3533981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índice_3">
    <p:spTree>
      <p:nvGrpSpPr>
        <p:cNvPr id="1" name=""/>
        <p:cNvGrpSpPr/>
        <p:nvPr/>
      </p:nvGrpSpPr>
      <p:grpSpPr>
        <a:xfrm>
          <a:off x="0" y="0"/>
          <a:ext cx="0" cy="0"/>
          <a:chOff x="0" y="0"/>
          <a:chExt cx="0" cy="0"/>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0540321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índice_04_1">
    <p:spTree>
      <p:nvGrpSpPr>
        <p:cNvPr id="1" name=""/>
        <p:cNvGrpSpPr/>
        <p:nvPr/>
      </p:nvGrpSpPr>
      <p:grpSpPr>
        <a:xfrm>
          <a:off x="0" y="0"/>
          <a:ext cx="0" cy="0"/>
          <a:chOff x="0" y="0"/>
          <a:chExt cx="0" cy="0"/>
        </a:xfrm>
      </p:grpSpPr>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10857" y="1285860"/>
            <a:ext cx="1256119"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solidFill>
                <a:latin typeface="+mn-lt"/>
                <a:ea typeface="+mn-ea"/>
                <a:cs typeface="+mn-cs"/>
              </a:rPr>
              <a:t>1</a:t>
            </a:r>
          </a:p>
        </p:txBody>
      </p:sp>
      <p:sp>
        <p:nvSpPr>
          <p:cNvPr id="26" name="25 Rectángulo redondeado"/>
          <p:cNvSpPr/>
          <p:nvPr/>
        </p:nvSpPr>
        <p:spPr>
          <a:xfrm>
            <a:off x="1410857" y="2428868"/>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0857" y="3571876"/>
            <a:ext cx="123146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0857" y="4714884"/>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4" name="23 Rectángulo redondeado"/>
          <p:cNvSpPr/>
          <p:nvPr/>
        </p:nvSpPr>
        <p:spPr>
          <a:xfrm>
            <a:off x="2570792" y="1438830"/>
            <a:ext cx="8506949"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6"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2731984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índice_04_2">
    <p:spTree>
      <p:nvGrpSpPr>
        <p:cNvPr id="1" name=""/>
        <p:cNvGrpSpPr/>
        <p:nvPr/>
      </p:nvGrpSpPr>
      <p:grpSpPr>
        <a:xfrm>
          <a:off x="0" y="0"/>
          <a:ext cx="0" cy="0"/>
          <a:chOff x="0" y="0"/>
          <a:chExt cx="0" cy="0"/>
        </a:xfrm>
      </p:grpSpPr>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20207" y="1285860"/>
            <a:ext cx="124676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84673" y="2571744"/>
            <a:ext cx="8286808" cy="785818"/>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6"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7979060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5" name="Imagen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31" name="30 Rectángulo redondeado"/>
          <p:cNvSpPr/>
          <p:nvPr/>
        </p:nvSpPr>
        <p:spPr>
          <a:xfrm>
            <a:off x="2571725" y="3714752"/>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
        <p:nvSpPr>
          <p:cNvPr id="16" name="5 Marcador de número de diapositiva"/>
          <p:cNvSpPr>
            <a:spLocks noGrp="1"/>
          </p:cNvSpPr>
          <p:nvPr>
            <p:ph type="sldNum" sz="quarter" idx="12"/>
          </p:nvPr>
        </p:nvSpPr>
        <p:spPr>
          <a:xfrm>
            <a:off x="8723808" y="6367122"/>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805274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theme" Target="../theme/theme11.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3" Type="http://schemas.openxmlformats.org/officeDocument/2006/relationships/slideLayout" Target="../slideLayouts/slideLayout230.xml"/><Relationship Id="rId21" Type="http://schemas.openxmlformats.org/officeDocument/2006/relationships/slideLayout" Target="../slideLayouts/slideLayout248.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theme" Target="../theme/theme13.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3" Type="http://schemas.openxmlformats.org/officeDocument/2006/relationships/slideLayout" Target="../slideLayouts/slideLayout273.xml"/><Relationship Id="rId21" Type="http://schemas.openxmlformats.org/officeDocument/2006/relationships/slideLayout" Target="../slideLayouts/slideLayout291.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0" Type="http://schemas.openxmlformats.org/officeDocument/2006/relationships/slideLayout" Target="../slideLayouts/slideLayout290.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5" Type="http://schemas.openxmlformats.org/officeDocument/2006/relationships/slideLayout" Target="../slideLayouts/slideLayout275.xml"/><Relationship Id="rId15" Type="http://schemas.openxmlformats.org/officeDocument/2006/relationships/slideLayout" Target="../slideLayouts/slideLayout285.xml"/><Relationship Id="rId23" Type="http://schemas.openxmlformats.org/officeDocument/2006/relationships/theme" Target="../theme/theme14.xml"/><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slideLayout" Target="../slideLayouts/slideLayout29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3" Type="http://schemas.openxmlformats.org/officeDocument/2006/relationships/slideLayout" Target="../slideLayouts/slideLayout337.xml"/><Relationship Id="rId21" Type="http://schemas.openxmlformats.org/officeDocument/2006/relationships/slideLayout" Target="../slideLayouts/slideLayout355.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20" Type="http://schemas.openxmlformats.org/officeDocument/2006/relationships/slideLayout" Target="../slideLayouts/slideLayout354.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10" Type="http://schemas.openxmlformats.org/officeDocument/2006/relationships/slideLayout" Target="../slideLayouts/slideLayout344.xml"/><Relationship Id="rId19" Type="http://schemas.openxmlformats.org/officeDocument/2006/relationships/slideLayout" Target="../slideLayouts/slideLayout353.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18" Type="http://schemas.openxmlformats.org/officeDocument/2006/relationships/slideLayout" Target="../slideLayouts/slideLayout373.xml"/><Relationship Id="rId3" Type="http://schemas.openxmlformats.org/officeDocument/2006/relationships/slideLayout" Target="../slideLayouts/slideLayout358.xml"/><Relationship Id="rId21" Type="http://schemas.openxmlformats.org/officeDocument/2006/relationships/slideLayout" Target="../slideLayouts/slideLayout376.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20" Type="http://schemas.openxmlformats.org/officeDocument/2006/relationships/slideLayout" Target="../slideLayouts/slideLayout375.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5" Type="http://schemas.openxmlformats.org/officeDocument/2006/relationships/slideLayout" Target="../slideLayouts/slideLayout370.xml"/><Relationship Id="rId23" Type="http://schemas.openxmlformats.org/officeDocument/2006/relationships/theme" Target="../theme/theme18.xml"/><Relationship Id="rId10" Type="http://schemas.openxmlformats.org/officeDocument/2006/relationships/slideLayout" Target="../slideLayouts/slideLayout365.xml"/><Relationship Id="rId19" Type="http://schemas.openxmlformats.org/officeDocument/2006/relationships/slideLayout" Target="../slideLayouts/slideLayout374.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 Id="rId22" Type="http://schemas.openxmlformats.org/officeDocument/2006/relationships/slideLayout" Target="../slideLayouts/slideLayout37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3" Type="http://schemas.openxmlformats.org/officeDocument/2006/relationships/slideLayout" Target="../slideLayouts/slideLayout380.xml"/><Relationship Id="rId21" Type="http://schemas.openxmlformats.org/officeDocument/2006/relationships/slideLayout" Target="../slideLayouts/slideLayout398.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5" Type="http://schemas.openxmlformats.org/officeDocument/2006/relationships/slideLayout" Target="../slideLayouts/slideLayout392.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theme" Target="../theme/theme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theme" Target="../theme/theme6.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Banxico-IUL-Verde</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55" r:id="rId12"/>
    <p:sldLayoutId id="2147483661" r:id="rId13"/>
    <p:sldLayoutId id="2147483663" r:id="rId14"/>
    <p:sldLayoutId id="2147483664" r:id="rId15"/>
    <p:sldLayoutId id="2147483662" r:id="rId16"/>
    <p:sldLayoutId id="2147483665" r:id="rId17"/>
    <p:sldLayoutId id="2147483666" r:id="rId18"/>
    <p:sldLayoutId id="2147483667" r:id="rId19"/>
  </p:sldLayoutIdLst>
  <p:hf sldNum="0" hdr="0" dt="0"/>
  <p:txStyles>
    <p:titleStyle>
      <a:lvl1pPr algn="ctr" defTabSz="914400" rtl="0" eaLnBrk="1" latinLnBrk="0" hangingPunct="1">
        <a:spcBef>
          <a:spcPct val="0"/>
        </a:spcBef>
        <a:buNone/>
        <a:defRPr sz="2800" b="1" kern="1200">
          <a:solidFill>
            <a:srgbClr val="00727C"/>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solidFill>
                <a:srgbClr val="182B47">
                  <a:tint val="75000"/>
                </a:srgbClr>
              </a:solidFill>
            </a:endParaRPr>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solidFill>
                  <a:prstClr val="white">
                    <a:lumMod val="50000"/>
                  </a:prstClr>
                </a:solidFill>
              </a:rPr>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solidFill>
                  <a:srgbClr val="182B47">
                    <a:tint val="75000"/>
                  </a:srgbClr>
                </a:solidFill>
              </a:rPr>
              <a:pPr/>
              <a:t>‹Nº›</a:t>
            </a:fld>
            <a:endParaRPr lang="es-MX" dirty="0">
              <a:solidFill>
                <a:srgbClr val="182B47">
                  <a:tint val="75000"/>
                </a:srgbClr>
              </a:solidFill>
            </a:endParaRPr>
          </a:p>
        </p:txBody>
      </p:sp>
    </p:spTree>
    <p:extLst>
      <p:ext uri="{BB962C8B-B14F-4D97-AF65-F5344CB8AC3E}">
        <p14:creationId xmlns:p14="http://schemas.microsoft.com/office/powerpoint/2010/main" val="2724410952"/>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1"/>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19/05/2025</a:t>
            </a:fld>
            <a:endParaRPr lang="es-MX" dirty="0"/>
          </a:p>
        </p:txBody>
      </p:sp>
      <p:sp>
        <p:nvSpPr>
          <p:cNvPr id="5" name="4 Marcador de pie de página"/>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579082467"/>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 id="2147484079" r:id="rId18"/>
    <p:sldLayoutId id="2147484080" r:id="rId19"/>
    <p:sldLayoutId id="2147484081" r:id="rId20"/>
    <p:sldLayoutId id="2147484082" r:id="rId21"/>
    <p:sldLayoutId id="2147484083" r:id="rId22"/>
  </p:sldLayoutIdLst>
  <p:hf hdr="0" dt="0"/>
  <p:txStyles>
    <p:titleStyle>
      <a:lvl1pPr algn="ctr" defTabSz="914411" rtl="0" eaLnBrk="1" latinLnBrk="0" hangingPunct="1">
        <a:spcBef>
          <a:spcPct val="0"/>
        </a:spcBef>
        <a:buNone/>
        <a:defRPr sz="2800" b="1" kern="1200">
          <a:solidFill>
            <a:srgbClr val="254061"/>
          </a:solidFill>
          <a:latin typeface="+mj-lt"/>
          <a:ea typeface="+mj-ea"/>
          <a:cs typeface="+mj-cs"/>
        </a:defRPr>
      </a:lvl1pPr>
    </p:titleStyle>
    <p:bodyStyle>
      <a:lvl1pPr marL="342905" indent="-342905" algn="l" defTabSz="914411"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60" indent="-285753" algn="l" defTabSz="914411"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14" indent="-228603" algn="l" defTabSz="914411"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20" indent="-228603" algn="l" defTabSz="914411"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26" indent="-228603" algn="l" defTabSz="914411"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32"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37"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43"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48"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235AB0-D268-4343-A9EC-DFE5245FCD21}" type="datetimeFigureOut">
              <a:rPr lang="es-MX" smtClean="0"/>
              <a:t>19/05/2025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B711C5-2F06-46BE-B6F7-08DA63CD9A75}" type="slidenum">
              <a:rPr lang="es-MX" smtClean="0"/>
              <a:t>‹Nº›</a:t>
            </a:fld>
            <a:endParaRPr lang="es-MX" dirty="0"/>
          </a:p>
        </p:txBody>
      </p:sp>
    </p:spTree>
    <p:extLst>
      <p:ext uri="{BB962C8B-B14F-4D97-AF65-F5344CB8AC3E}">
        <p14:creationId xmlns:p14="http://schemas.microsoft.com/office/powerpoint/2010/main" val="3949859253"/>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Lst>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19/05/2025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33555113"/>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 id="2147484175" r:id="rId15"/>
    <p:sldLayoutId id="2147484176" r:id="rId16"/>
    <p:sldLayoutId id="2147484177" r:id="rId17"/>
    <p:sldLayoutId id="2147484178" r:id="rId18"/>
    <p:sldLayoutId id="2147484179" r:id="rId19"/>
    <p:sldLayoutId id="2147484180" r:id="rId20"/>
    <p:sldLayoutId id="2147484181" r:id="rId21"/>
    <p:sldLayoutId id="2147484183" r:id="rId22"/>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243097673"/>
      </p:ext>
    </p:extLst>
  </p:cSld>
  <p:clrMap bg1="lt1" tx1="dk1" bg2="lt2" tx2="dk2" accent1="accent1" accent2="accent2" accent3="accent3" accent4="accent4" accent5="accent5" accent6="accent6" hlink="hlink" folHlink="folHlink"/>
  <p:sldLayoutIdLst>
    <p:sldLayoutId id="2147484239" r:id="rId1"/>
    <p:sldLayoutId id="2147484240" r:id="rId2"/>
    <p:sldLayoutId id="2147484241" r:id="rId3"/>
    <p:sldLayoutId id="2147484242" r:id="rId4"/>
    <p:sldLayoutId id="2147484243" r:id="rId5"/>
    <p:sldLayoutId id="2147484244" r:id="rId6"/>
    <p:sldLayoutId id="2147484245" r:id="rId7"/>
    <p:sldLayoutId id="2147484246" r:id="rId8"/>
    <p:sldLayoutId id="2147484247" r:id="rId9"/>
    <p:sldLayoutId id="2147484248" r:id="rId10"/>
    <p:sldLayoutId id="2147484249" r:id="rId11"/>
    <p:sldLayoutId id="2147484250" r:id="rId12"/>
    <p:sldLayoutId id="2147484251" r:id="rId13"/>
    <p:sldLayoutId id="2147484252" r:id="rId14"/>
    <p:sldLayoutId id="2147484253" r:id="rId15"/>
    <p:sldLayoutId id="2147484254" r:id="rId16"/>
    <p:sldLayoutId id="2147484255" r:id="rId17"/>
    <p:sldLayoutId id="2147484256" r:id="rId18"/>
    <p:sldLayoutId id="2147484257" r:id="rId19"/>
    <p:sldLayoutId id="2147484258" r:id="rId20"/>
    <p:sldLayoutId id="2147484259" r:id="rId21"/>
    <p:sldLayoutId id="2147484260" r:id="rId22"/>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215050676"/>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Lst>
  <p:hf hdr="0" ft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276427073"/>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Lst>
  <p:hf sldNum="0" hdr="0" ftr="0" dt="0"/>
  <p:txStyles>
    <p:titleStyle>
      <a:lvl1pPr algn="l" defTabSz="914400" rtl="0" eaLnBrk="1" latinLnBrk="0" hangingPunct="1">
        <a:spcBef>
          <a:spcPct val="0"/>
        </a:spcBef>
        <a:buNone/>
        <a:defRPr sz="3500" b="1" kern="1200">
          <a:solidFill>
            <a:srgbClr val="182B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512405774"/>
      </p:ext>
    </p:extLst>
  </p:cSld>
  <p:clrMap bg1="lt1" tx1="dk1" bg2="lt2" tx2="dk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 id="2147484456" r:id="rId18"/>
    <p:sldLayoutId id="2147484457" r:id="rId19"/>
    <p:sldLayoutId id="2147484458" r:id="rId20"/>
    <p:sldLayoutId id="2147484459"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19/05/2025</a:t>
            </a:fld>
            <a:endParaRPr lang="es-MX"/>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a:p>
        </p:txBody>
      </p:sp>
    </p:spTree>
    <p:extLst>
      <p:ext uri="{BB962C8B-B14F-4D97-AF65-F5344CB8AC3E}">
        <p14:creationId xmlns:p14="http://schemas.microsoft.com/office/powerpoint/2010/main" val="1527933904"/>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 id="2147484495" r:id="rId12"/>
    <p:sldLayoutId id="2147484496" r:id="rId13"/>
    <p:sldLayoutId id="2147484497" r:id="rId14"/>
    <p:sldLayoutId id="2147484498" r:id="rId15"/>
    <p:sldLayoutId id="2147484499" r:id="rId16"/>
    <p:sldLayoutId id="2147484500" r:id="rId17"/>
    <p:sldLayoutId id="2147484501" r:id="rId18"/>
    <p:sldLayoutId id="2147484502" r:id="rId19"/>
    <p:sldLayoutId id="2147484503" r:id="rId20"/>
    <p:sldLayoutId id="2147484504" r:id="rId21"/>
    <p:sldLayoutId id="2147484505" r:id="rId22"/>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019435404"/>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Lst>
  <p:hf sldNum="0" hdr="0" ftr="0" dt="0"/>
  <p:txStyles>
    <p:titleStyle>
      <a:lvl1pPr algn="l" defTabSz="914400" rtl="0" eaLnBrk="1" latinLnBrk="0" hangingPunct="1">
        <a:spcBef>
          <a:spcPct val="0"/>
        </a:spcBef>
        <a:buNone/>
        <a:defRPr sz="3500" b="1" kern="1200">
          <a:solidFill>
            <a:srgbClr val="182B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t>
            </a:r>
            <a:r>
              <a:rPr lang="es-ES" dirty="0" err="1"/>
              <a:t>VerdeLight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47715432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hf sldNum="0" hdr="0" dt="0"/>
  <p:txStyles>
    <p:titleStyle>
      <a:lvl1pPr algn="ctr" defTabSz="914400" rtl="0" eaLnBrk="1" latinLnBrk="0" hangingPunct="1">
        <a:spcBef>
          <a:spcPct val="0"/>
        </a:spcBef>
        <a:buNone/>
        <a:defRPr sz="2800" b="1" kern="1200">
          <a:solidFill>
            <a:srgbClr val="00727C"/>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8488226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893" r:id="rId8"/>
    <p:sldLayoutId id="2147483755" r:id="rId9"/>
    <p:sldLayoutId id="2147483756" r:id="rId10"/>
    <p:sldLayoutId id="2147483757" r:id="rId11"/>
    <p:sldLayoutId id="2147483758" r:id="rId12"/>
    <p:sldLayoutId id="2147483759" r:id="rId13"/>
    <p:sldLayoutId id="2147483760" r:id="rId14"/>
    <p:sldLayoutId id="2147483799" r:id="rId15"/>
    <p:sldLayoutId id="2147483800" r:id="rId16"/>
    <p:sldLayoutId id="2147483801" r:id="rId17"/>
    <p:sldLayoutId id="2147483802" r:id="rId18"/>
    <p:sldLayoutId id="2147483803" r:id="rId19"/>
    <p:sldLayoutId id="2147483804" r:id="rId20"/>
    <p:sldLayoutId id="2147483805"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t>
            </a:r>
            <a:r>
              <a:rPr lang="es-ES" dirty="0" err="1"/>
              <a:t>AzulLight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000000"/>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rgbClr val="000000"/>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000000"/>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849473119"/>
      </p:ext>
    </p:extLst>
  </p:cSld>
  <p:clrMap bg1="lt1" tx1="dk1" bg2="lt2" tx2="dk2" accent1="accent1" accent2="accent2" accent3="accent3" accent4="accent4" accent5="accent5" accent6="accent6" hlink="hlink" folHlink="folHlink"/>
  <p:sldLayoutIdLst>
    <p:sldLayoutId id="2147483791" r:id="rId1"/>
    <p:sldLayoutId id="2147483771" r:id="rId2"/>
    <p:sldLayoutId id="2147483772" r:id="rId3"/>
    <p:sldLayoutId id="2147483773" r:id="rId4"/>
    <p:sldLayoutId id="2147483774" r:id="rId5"/>
    <p:sldLayoutId id="2147483775" r:id="rId6"/>
    <p:sldLayoutId id="2147483776" r:id="rId7"/>
    <p:sldLayoutId id="2147483894" r:id="rId8"/>
    <p:sldLayoutId id="2147483777" r:id="rId9"/>
    <p:sldLayoutId id="2147483778" r:id="rId10"/>
    <p:sldLayoutId id="2147483779" r:id="rId11"/>
    <p:sldLayoutId id="2147483780" r:id="rId12"/>
    <p:sldLayoutId id="2147483781" r:id="rId13"/>
    <p:sldLayoutId id="2147483782" r:id="rId14"/>
    <p:sldLayoutId id="2147483792" r:id="rId15"/>
    <p:sldLayoutId id="2147483793" r:id="rId16"/>
    <p:sldLayoutId id="2147483794" r:id="rId17"/>
    <p:sldLayoutId id="2147483795" r:id="rId18"/>
    <p:sldLayoutId id="2147483796" r:id="rId19"/>
    <p:sldLayoutId id="2147483797" r:id="rId20"/>
    <p:sldLayoutId id="2147483798" r:id="rId21"/>
    <p:sldLayoutId id="2147483790" r:id="rId22"/>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rgbClr val="1B2B4D"/>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1B2B4D"/>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1B2B4D"/>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Banxico-RER-Café</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9814453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71" r:id="rId20"/>
  </p:sldLayoutIdLst>
  <p:hf sldNum="0" hdr="0" dt="0"/>
  <p:txStyles>
    <p:titleStyle>
      <a:lvl1pPr algn="ctr" defTabSz="914400" rtl="0" eaLnBrk="1" latinLnBrk="0" hangingPunct="1">
        <a:spcBef>
          <a:spcPct val="0"/>
        </a:spcBef>
        <a:buNone/>
        <a:defRPr sz="2800" b="1" kern="1200">
          <a:solidFill>
            <a:srgbClr val="815F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rgbClr val="25406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rgbClr val="25406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rgbClr val="25406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rgbClr val="25406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rgbClr val="25406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Banxico-RER-</a:t>
            </a:r>
            <a:r>
              <a:rPr lang="es-ES" dirty="0" err="1"/>
              <a:t>CaféLight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101682008"/>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Lst>
  <p:hf sldNum="0" hdr="0" dt="0"/>
  <p:txStyles>
    <p:titleStyle>
      <a:lvl1pPr algn="ctr" defTabSz="914400" rtl="0" eaLnBrk="1" latinLnBrk="0" hangingPunct="1">
        <a:spcBef>
          <a:spcPct val="0"/>
        </a:spcBef>
        <a:buNone/>
        <a:defRPr sz="2800" b="1" kern="1200">
          <a:solidFill>
            <a:srgbClr val="815F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19/05/2025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173609073"/>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19/05/2025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292060070"/>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19/05/2025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112940636"/>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4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hyperlink" Target="https://webstat.banque-france.fr/fr/methodologies/exr/" TargetMode="Externa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8" Type="http://schemas.openxmlformats.org/officeDocument/2006/relationships/hyperlink" Target="https://www.diputados.gob.mx/LeyesBiblio/pdf/152.pdf" TargetMode="External"/><Relationship Id="rId3" Type="http://schemas.openxmlformats.org/officeDocument/2006/relationships/hyperlink" Target="https://www.bis.org/publ/qtrpdf/r_qt0603e.pdf" TargetMode="External"/><Relationship Id="rId7" Type="http://schemas.openxmlformats.org/officeDocument/2006/relationships/hyperlink" Target="https://documents1.worldbank.org/curated/en/378151467987860517/pdf/multi0page.pdf" TargetMode="External"/><Relationship Id="rId2" Type="http://schemas.openxmlformats.org/officeDocument/2006/relationships/hyperlink" Target="https://www.bcentral.cl/documents/33528/2546026/see112.pdf/77acd24c-7053-c835-5315-3db9d33cc710?t=1655112237553" TargetMode="External"/><Relationship Id="rId1" Type="http://schemas.openxmlformats.org/officeDocument/2006/relationships/slideLayout" Target="../slideLayouts/slideLayout42.xml"/><Relationship Id="rId6" Type="http://schemas.openxmlformats.org/officeDocument/2006/relationships/hyperlink" Target="https://www.oecd.org/en/publications/method-of-calculating-effective-exchange-rates-and-indicators-of-competitiveness_058386106013.html" TargetMode="External"/><Relationship Id="rId5" Type="http://schemas.openxmlformats.org/officeDocument/2006/relationships/hyperlink" Target="https://www.imf.org/external/pubs/ft/fandd/spa/2007/09/pdf/basics.pdf" TargetMode="External"/><Relationship Id="rId4" Type="http://schemas.openxmlformats.org/officeDocument/2006/relationships/hyperlink" Target="https://data.ecb.europa.eu/sites/default/files/2023-06/ECB%20Data%20Portal%20-%20Technical%20notes.pdf" TargetMode="External"/><Relationship Id="rId9" Type="http://schemas.openxmlformats.org/officeDocument/2006/relationships/hyperlink" Target="https://www.banxico.org.mx/mercados/d/%7BC260B142-835E-2F6B-D7BD-3C9E182BB8B9%7D.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banxico.org.mx/SieInternet/consultarDirectorioInternetAction.do?sector=6&amp;accion=consultarCuadro&amp;idCuadro=CR60&amp;locale=es" TargetMode="Externa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hyperlink" Target="https://www.banxico.org.mx/tipcamb/tipCamIHAction.do" TargetMode="External"/><Relationship Id="rId2" Type="http://schemas.openxmlformats.org/officeDocument/2006/relationships/image" Target="../media/image18.png"/><Relationship Id="rId1" Type="http://schemas.openxmlformats.org/officeDocument/2006/relationships/slideLayout" Target="../slideLayouts/slideLayout42.xml"/><Relationship Id="rId5" Type="http://schemas.openxmlformats.org/officeDocument/2006/relationships/image" Target="../media/image20.emf"/><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E428620-70B1-4B5B-929C-3B74E56E2D09}"/>
              </a:ext>
            </a:extLst>
          </p:cNvPr>
          <p:cNvSpPr txBox="1"/>
          <p:nvPr/>
        </p:nvSpPr>
        <p:spPr>
          <a:xfrm>
            <a:off x="191344" y="4149080"/>
            <a:ext cx="8784976" cy="1215717"/>
          </a:xfrm>
          <a:prstGeom prst="rect">
            <a:avLst/>
          </a:prstGeom>
          <a:noFill/>
        </p:spPr>
        <p:txBody>
          <a:bodyPr wrap="square" rtlCol="0">
            <a:spAutoFit/>
          </a:bodyPr>
          <a:lstStyle/>
          <a:p>
            <a:pPr algn="ctr"/>
            <a:r>
              <a:rPr lang="es-MX" sz="4500" dirty="0">
                <a:solidFill>
                  <a:schemeClr val="bg1"/>
                </a:solidFill>
              </a:rPr>
              <a:t>Tipo de Cambio Real (TCR)</a:t>
            </a:r>
          </a:p>
          <a:p>
            <a:pPr algn="ctr"/>
            <a:endParaRPr lang="es-MX" sz="2800" dirty="0">
              <a:solidFill>
                <a:schemeClr val="bg1"/>
              </a:solidFill>
            </a:endParaRPr>
          </a:p>
        </p:txBody>
      </p:sp>
    </p:spTree>
    <p:extLst>
      <p:ext uri="{BB962C8B-B14F-4D97-AF65-F5344CB8AC3E}">
        <p14:creationId xmlns:p14="http://schemas.microsoft.com/office/powerpoint/2010/main" val="2149545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419D146-9184-44C5-ABC4-B47615BCCA33}"/>
              </a:ext>
            </a:extLst>
          </p:cNvPr>
          <p:cNvSpPr>
            <a:spLocks noGrp="1"/>
          </p:cNvSpPr>
          <p:nvPr>
            <p:ph idx="1"/>
          </p:nvPr>
        </p:nvSpPr>
        <p:spPr>
          <a:xfrm>
            <a:off x="589366" y="1196752"/>
            <a:ext cx="10972800" cy="4608512"/>
          </a:xfrm>
        </p:spPr>
        <p:txBody>
          <a:bodyPr/>
          <a:lstStyle/>
          <a:p>
            <a:r>
              <a:rPr lang="es-MX" dirty="0"/>
              <a:t>El esquema de ponderación lo adoptan de la metodología de Turner y </a:t>
            </a:r>
            <a:r>
              <a:rPr lang="es-MX" dirty="0" err="1"/>
              <a:t>Van´t</a:t>
            </a:r>
            <a:r>
              <a:rPr lang="es-MX" dirty="0"/>
              <a:t> </a:t>
            </a:r>
            <a:r>
              <a:rPr lang="es-MX" dirty="0" err="1"/>
              <a:t>Dack</a:t>
            </a:r>
            <a:r>
              <a:rPr lang="es-MX" dirty="0"/>
              <a:t> (1993).</a:t>
            </a:r>
          </a:p>
          <a:p>
            <a:r>
              <a:rPr lang="es-MX" dirty="0"/>
              <a:t>El Tipo de Cambio Nominal Efectivo se calcula como el promedio geométrico ponderado de una cesta de tipos de cambio bilaterales y el Tipo de Cambio Real es el Tipo de Cambio Nominal ajustado con los precios al consumidor relativos correspondientes.</a:t>
            </a:r>
          </a:p>
          <a:p>
            <a:r>
              <a:rPr lang="es-MX" dirty="0">
                <a:ea typeface="Calibri" panose="020F0502020204030204" pitchFamily="34" charset="0"/>
                <a:cs typeface="Times New Roman" panose="02020603050405020304" pitchFamily="18" charset="0"/>
              </a:rPr>
              <a:t>E</a:t>
            </a:r>
            <a:r>
              <a:rPr lang="es-MX" sz="1800" dirty="0">
                <a:effectLst/>
                <a:ea typeface="Calibri" panose="020F0502020204030204" pitchFamily="34" charset="0"/>
                <a:cs typeface="Times New Roman" panose="02020603050405020304" pitchFamily="18" charset="0"/>
              </a:rPr>
              <a:t>l promedio geométrico ponderado es una extensión del promedio geométrico que toma en cuenta pesos asignados a cada valor, es decir, les da mayor o menor importancia a ciertos elementos según su peso.</a:t>
            </a:r>
          </a:p>
          <a:p>
            <a:pPr marL="0" indent="0">
              <a:buNone/>
            </a:pPr>
            <a:endParaRPr lang="es-MX" sz="1800" dirty="0">
              <a:effectLst/>
              <a:ea typeface="Calibri" panose="020F0502020204030204" pitchFamily="34" charset="0"/>
              <a:cs typeface="Times New Roman" panose="02020603050405020304" pitchFamily="18" charset="0"/>
            </a:endParaRPr>
          </a:p>
          <a:p>
            <a:pPr marL="0" indent="0">
              <a:buNone/>
            </a:pPr>
            <a:endParaRPr lang="es-MX" dirty="0">
              <a:ea typeface="Calibri" panose="020F0502020204030204" pitchFamily="34" charset="0"/>
              <a:cs typeface="Times New Roman" panose="02020603050405020304" pitchFamily="18" charset="0"/>
            </a:endParaRPr>
          </a:p>
          <a:p>
            <a:pPr marL="0" indent="0">
              <a:buNone/>
            </a:pPr>
            <a:endParaRPr lang="es-MX" sz="1800" dirty="0">
              <a:effectLst/>
              <a:ea typeface="Calibri" panose="020F0502020204030204" pitchFamily="34" charset="0"/>
              <a:cs typeface="Times New Roman" panose="02020603050405020304" pitchFamily="18" charset="0"/>
            </a:endParaRPr>
          </a:p>
          <a:p>
            <a:pPr marL="0" indent="0">
              <a:buNone/>
            </a:pPr>
            <a:endParaRPr lang="es-MX" sz="1800" dirty="0">
              <a:effectLst/>
              <a:ea typeface="Calibri" panose="020F0502020204030204" pitchFamily="34" charset="0"/>
              <a:cs typeface="Times New Roman" panose="02020603050405020304" pitchFamily="18" charset="0"/>
            </a:endParaRPr>
          </a:p>
          <a:p>
            <a:pPr marL="0" indent="0">
              <a:buNone/>
            </a:pPr>
            <a:endParaRPr lang="es-MX" sz="1800" dirty="0">
              <a:effectLst/>
              <a:ea typeface="Calibri" panose="020F0502020204030204" pitchFamily="34" charset="0"/>
              <a:cs typeface="Times New Roman" panose="02020603050405020304" pitchFamily="18" charset="0"/>
            </a:endParaRPr>
          </a:p>
          <a:p>
            <a:pPr algn="just">
              <a:lnSpc>
                <a:spcPct val="150000"/>
              </a:lnSpc>
              <a:spcAft>
                <a:spcPts val="800"/>
              </a:spcAft>
            </a:pPr>
            <a:r>
              <a:rPr lang="es-MX" dirty="0">
                <a:ea typeface="Calibri" panose="020F0502020204030204" pitchFamily="34" charset="0"/>
                <a:cs typeface="Times New Roman" panose="02020603050405020304" pitchFamily="18" charset="0"/>
              </a:rPr>
              <a:t>E</a:t>
            </a:r>
            <a:r>
              <a:rPr lang="es-MX" sz="1800" dirty="0">
                <a:effectLst/>
                <a:ea typeface="Calibri" panose="020F0502020204030204" pitchFamily="34" charset="0"/>
                <a:cs typeface="Times New Roman" panose="02020603050405020304" pitchFamily="18" charset="0"/>
              </a:rPr>
              <a:t>l peso 2 es más importante que el peso 1, los pesos indican la importancia relativa de cada valor, un mayor peso significa que ese valor contribuye más al promedio</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p>
        </p:txBody>
      </p:sp>
      <p:sp>
        <p:nvSpPr>
          <p:cNvPr id="6" name="Título 5">
            <a:extLst>
              <a:ext uri="{FF2B5EF4-FFF2-40B4-BE49-F238E27FC236}">
                <a16:creationId xmlns:a16="http://schemas.microsoft.com/office/drawing/2014/main" id="{FF8827CB-B3F2-4614-929B-ACB4FBDAA126}"/>
              </a:ext>
            </a:extLst>
          </p:cNvPr>
          <p:cNvSpPr>
            <a:spLocks noGrp="1"/>
          </p:cNvSpPr>
          <p:nvPr>
            <p:ph type="title"/>
          </p:nvPr>
        </p:nvSpPr>
        <p:spPr>
          <a:xfrm>
            <a:off x="4153762" y="-5680"/>
            <a:ext cx="3844008" cy="936104"/>
          </a:xfrm>
        </p:spPr>
        <p:txBody>
          <a:bodyPr/>
          <a:lstStyle/>
          <a:p>
            <a:r>
              <a:rPr lang="es-MX" dirty="0"/>
              <a:t>METODOLOGÍA BPI</a:t>
            </a:r>
          </a:p>
        </p:txBody>
      </p:sp>
      <p:pic>
        <p:nvPicPr>
          <p:cNvPr id="7" name="Imagen 6">
            <a:extLst>
              <a:ext uri="{FF2B5EF4-FFF2-40B4-BE49-F238E27FC236}">
                <a16:creationId xmlns:a16="http://schemas.microsoft.com/office/drawing/2014/main" id="{7B6681FF-15A3-40DC-96B8-9201496E2399}"/>
              </a:ext>
            </a:extLst>
          </p:cNvPr>
          <p:cNvPicPr/>
          <p:nvPr/>
        </p:nvPicPr>
        <p:blipFill rotWithShape="1">
          <a:blip r:embed="rId2"/>
          <a:srcRect l="51956" t="42090" r="3911" b="43051"/>
          <a:stretch/>
        </p:blipFill>
        <p:spPr bwMode="auto">
          <a:xfrm>
            <a:off x="3434801" y="3356992"/>
            <a:ext cx="5281930" cy="1000125"/>
          </a:xfrm>
          <a:prstGeom prst="rect">
            <a:avLst/>
          </a:prstGeom>
          <a:ln>
            <a:noFill/>
          </a:ln>
          <a:extLst>
            <a:ext uri="{53640926-AAD7-44D8-BBD7-CCE9431645EC}">
              <a14:shadowObscured xmlns:a14="http://schemas.microsoft.com/office/drawing/2010/main"/>
            </a:ext>
          </a:extLst>
        </p:spPr>
      </p:pic>
      <p:sp>
        <p:nvSpPr>
          <p:cNvPr id="8" name="Marcador de pie de página 2">
            <a:extLst>
              <a:ext uri="{FF2B5EF4-FFF2-40B4-BE49-F238E27FC236}">
                <a16:creationId xmlns:a16="http://schemas.microsoft.com/office/drawing/2014/main" id="{E51722DA-27D1-4251-B22D-829CBF35965D}"/>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4025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419D146-9184-44C5-ABC4-B47615BCCA33}"/>
              </a:ext>
            </a:extLst>
          </p:cNvPr>
          <p:cNvSpPr>
            <a:spLocks noGrp="1"/>
          </p:cNvSpPr>
          <p:nvPr>
            <p:ph idx="1"/>
          </p:nvPr>
        </p:nvSpPr>
        <p:spPr>
          <a:xfrm>
            <a:off x="589366" y="1196752"/>
            <a:ext cx="10972800" cy="4608512"/>
          </a:xfrm>
        </p:spPr>
        <p:txBody>
          <a:bodyPr>
            <a:normAutofit/>
          </a:bodyPr>
          <a:lstStyle/>
          <a:p>
            <a:pPr algn="just"/>
            <a:r>
              <a:rPr lang="es-MX" dirty="0"/>
              <a:t>Las ponderaciones se derivan de los flujos comerciales de manufacturas y capturan tanto el comercio bilateral directo como la competencia en el tercer mercado mediante una doble ponderación. </a:t>
            </a:r>
          </a:p>
          <a:p>
            <a:pPr algn="just"/>
            <a:r>
              <a:rPr lang="es-MX" sz="1800" dirty="0">
                <a:effectLst/>
                <a:ea typeface="Calibri" panose="020F0502020204030204" pitchFamily="34" charset="0"/>
              </a:rPr>
              <a:t>Esta metodología de ponderación basada en el comercio tiene sus fundamentos teóricos en </a:t>
            </a:r>
            <a:r>
              <a:rPr lang="es-MX" sz="1800" dirty="0" err="1">
                <a:effectLst/>
                <a:ea typeface="Calibri" panose="020F0502020204030204" pitchFamily="34" charset="0"/>
              </a:rPr>
              <a:t>Armington</a:t>
            </a:r>
            <a:r>
              <a:rPr lang="es-MX" sz="1800" dirty="0">
                <a:effectLst/>
                <a:ea typeface="Calibri" panose="020F0502020204030204" pitchFamily="34" charset="0"/>
              </a:rPr>
              <a:t> (1969), e implícitamente supone que sólo hay un tipo de bien diferenciado por país de origen, con una </a:t>
            </a:r>
            <a:r>
              <a:rPr lang="es-MX" sz="1800" b="1" dirty="0">
                <a:effectLst/>
                <a:ea typeface="Calibri" panose="020F0502020204030204" pitchFamily="34" charset="0"/>
              </a:rPr>
              <a:t>elasticidad de sustitución constante**</a:t>
            </a:r>
            <a:r>
              <a:rPr lang="es-MX" sz="1800" dirty="0">
                <a:effectLst/>
                <a:ea typeface="Calibri" panose="020F0502020204030204" pitchFamily="34" charset="0"/>
              </a:rPr>
              <a:t>. Idealmente, las ponderaciones son tales que un cambio en los </a:t>
            </a:r>
            <a:r>
              <a:rPr lang="es-MX" sz="1800" b="1" dirty="0">
                <a:effectLst/>
                <a:ea typeface="Calibri" panose="020F0502020204030204" pitchFamily="34" charset="0"/>
              </a:rPr>
              <a:t>tipos de cambio cruzados no tenga ningún efecto sobre los agregados macroeconómicos</a:t>
            </a:r>
            <a:r>
              <a:rPr lang="es-MX" sz="1800" dirty="0">
                <a:effectLst/>
                <a:ea typeface="Calibri" panose="020F0502020204030204" pitchFamily="34" charset="0"/>
              </a:rPr>
              <a:t> clave de un país mientras el tipo de cambio efectivo real permanezca constante.</a:t>
            </a:r>
          </a:p>
          <a:p>
            <a:pPr marL="0" indent="0">
              <a:buNone/>
            </a:pPr>
            <a:endParaRPr lang="es-MX" dirty="0"/>
          </a:p>
          <a:p>
            <a:pPr marL="0" indent="0">
              <a:buNone/>
            </a:pPr>
            <a:endParaRPr lang="es-MX" dirty="0"/>
          </a:p>
          <a:p>
            <a:pPr marL="0" indent="0" algn="just">
              <a:buNone/>
            </a:pPr>
            <a:r>
              <a:rPr lang="es-MX" sz="1000" dirty="0"/>
              <a:t>Los bienes se consideran distintos solo por el hecho de venir de diferentes países, incluso si son físicamente muy parecidos o cumplen la misma función, esto no significa que en un país solo produzcan un bien, sino que a efectos del modelo, cada país ofrece un único bien representativo, que es distinto del bien representativo de otro país. </a:t>
            </a:r>
          </a:p>
          <a:p>
            <a:pPr marL="0" indent="0" algn="just">
              <a:buNone/>
            </a:pPr>
            <a:r>
              <a:rPr lang="es-MX" sz="1000" dirty="0"/>
              <a:t>**¿Cuánto cambia la demanda relativa entre dos bienes cuando cambia su precio relativo (por el tipo de cambio)?</a:t>
            </a:r>
            <a:br>
              <a:rPr lang="es-MX" sz="1000" dirty="0"/>
            </a:br>
            <a:r>
              <a:rPr lang="es-MX" sz="1000" dirty="0"/>
              <a:t>Y es constante lo que indica que la facilidad con la que se sustituyen bienes no cambia con el nivel de precios o ingresos.</a:t>
            </a:r>
          </a:p>
          <a:p>
            <a:pPr marL="0" indent="0" algn="just">
              <a:buNone/>
            </a:pPr>
            <a:r>
              <a:rPr lang="es-MX" sz="1000" dirty="0"/>
              <a:t>Elasticidad alta: la gente cambia fácilmente de proveedor</a:t>
            </a:r>
          </a:p>
          <a:p>
            <a:pPr marL="0" indent="0" algn="just">
              <a:buNone/>
            </a:pPr>
            <a:r>
              <a:rPr lang="es-MX" sz="1000" dirty="0"/>
              <a:t>Elasticidad baja: los consumidores con menos sensibles al precio </a:t>
            </a:r>
          </a:p>
          <a:p>
            <a:pPr marL="0" indent="0" algn="just">
              <a:buNone/>
            </a:pPr>
            <a:r>
              <a:rPr lang="es-MX" sz="1000" dirty="0"/>
              <a:t>Tipo de cambio cruzado: es el tipo de cambio entre dos monedas extranjeras (</a:t>
            </a:r>
            <a:r>
              <a:rPr lang="es-MX" sz="1000" dirty="0" err="1"/>
              <a:t>ej:eurovsyen</a:t>
            </a:r>
            <a:r>
              <a:rPr lang="es-MX" sz="1000" dirty="0"/>
              <a:t>)</a:t>
            </a:r>
          </a:p>
          <a:p>
            <a:pPr marL="0" indent="0" algn="just">
              <a:buNone/>
            </a:pPr>
            <a:r>
              <a:rPr lang="es-MX" sz="1000" dirty="0"/>
              <a:t>Tipo de cambio efectivo real: mide el valor de una moneda frente a una canasta de monedas extranjeras, ajustado por inflación relativa. </a:t>
            </a:r>
          </a:p>
          <a:p>
            <a:pPr marL="0" indent="0">
              <a:buNone/>
            </a:pPr>
            <a:endParaRPr lang="es-MX" sz="1100" dirty="0"/>
          </a:p>
        </p:txBody>
      </p:sp>
      <p:sp>
        <p:nvSpPr>
          <p:cNvPr id="6" name="Título 5">
            <a:extLst>
              <a:ext uri="{FF2B5EF4-FFF2-40B4-BE49-F238E27FC236}">
                <a16:creationId xmlns:a16="http://schemas.microsoft.com/office/drawing/2014/main" id="{FF8827CB-B3F2-4614-929B-ACB4FBDAA126}"/>
              </a:ext>
            </a:extLst>
          </p:cNvPr>
          <p:cNvSpPr>
            <a:spLocks noGrp="1"/>
          </p:cNvSpPr>
          <p:nvPr>
            <p:ph type="title"/>
          </p:nvPr>
        </p:nvSpPr>
        <p:spPr>
          <a:xfrm>
            <a:off x="4153762" y="-5680"/>
            <a:ext cx="3844008" cy="936104"/>
          </a:xfrm>
        </p:spPr>
        <p:txBody>
          <a:bodyPr/>
          <a:lstStyle/>
          <a:p>
            <a:r>
              <a:rPr lang="es-MX" dirty="0"/>
              <a:t>METODOLOGÍA BPI</a:t>
            </a:r>
          </a:p>
        </p:txBody>
      </p:sp>
      <p:sp>
        <p:nvSpPr>
          <p:cNvPr id="8" name="Marcador de pie de página 2">
            <a:extLst>
              <a:ext uri="{FF2B5EF4-FFF2-40B4-BE49-F238E27FC236}">
                <a16:creationId xmlns:a16="http://schemas.microsoft.com/office/drawing/2014/main" id="{E51722DA-27D1-4251-B22D-829CBF35965D}"/>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56343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419D146-9184-44C5-ABC4-B47615BCCA33}"/>
              </a:ext>
            </a:extLst>
          </p:cNvPr>
          <p:cNvSpPr>
            <a:spLocks noGrp="1"/>
          </p:cNvSpPr>
          <p:nvPr>
            <p:ph idx="1"/>
          </p:nvPr>
        </p:nvSpPr>
        <p:spPr>
          <a:xfrm>
            <a:off x="589366" y="1196752"/>
            <a:ext cx="10972800" cy="4608512"/>
          </a:xfrm>
        </p:spPr>
        <p:txBody>
          <a:bodyPr>
            <a:normAutofit/>
          </a:bodyPr>
          <a:lstStyle/>
          <a:p>
            <a:pPr algn="just"/>
            <a:r>
              <a:rPr lang="es-MX" sz="2400" dirty="0"/>
              <a:t>Las ponderaciones del REER no son perfectas.</a:t>
            </a:r>
          </a:p>
          <a:p>
            <a:pPr algn="just"/>
            <a:r>
              <a:rPr lang="es-MX" sz="2400" dirty="0"/>
              <a:t>Primera razón: los productos están altamente diferenciados entre países, lo que hace que la elasticidad de sustitución entre importaciones varíe según el origen. Esto significa que las fluctuaciones del tipo de cambio no afectan igual a todos los productos ni a todos los países.</a:t>
            </a:r>
          </a:p>
          <a:p>
            <a:pPr algn="just"/>
            <a:r>
              <a:rPr lang="es-MX" sz="2400" dirty="0"/>
              <a:t>Segunda razón: la hipótesis de un solo bien simplifica demasiado. No considera que los distintos tipos de bienes tienen diferentes elasticidades de sustitución, precio e ingreso.</a:t>
            </a:r>
          </a:p>
          <a:p>
            <a:pPr algn="just"/>
            <a:r>
              <a:rPr lang="es-MX" sz="2400" dirty="0"/>
              <a:t>Como consecuencia, las estimaciones del REER podrían no reflejar adecuadamente los efectos reales del tipo de cambio sobre la demanda y los precios, especialmente en mercados con productos muy diferenciados.</a:t>
            </a:r>
          </a:p>
          <a:p>
            <a:pPr marL="0" indent="0" algn="just">
              <a:buNone/>
            </a:pPr>
            <a:endParaRPr lang="es-MX" sz="2400" dirty="0"/>
          </a:p>
          <a:p>
            <a:pPr algn="just"/>
            <a:endParaRPr lang="es-MX" sz="2400" dirty="0"/>
          </a:p>
        </p:txBody>
      </p:sp>
      <p:sp>
        <p:nvSpPr>
          <p:cNvPr id="6" name="Título 5">
            <a:extLst>
              <a:ext uri="{FF2B5EF4-FFF2-40B4-BE49-F238E27FC236}">
                <a16:creationId xmlns:a16="http://schemas.microsoft.com/office/drawing/2014/main" id="{FF8827CB-B3F2-4614-929B-ACB4FBDAA126}"/>
              </a:ext>
            </a:extLst>
          </p:cNvPr>
          <p:cNvSpPr>
            <a:spLocks noGrp="1"/>
          </p:cNvSpPr>
          <p:nvPr>
            <p:ph type="title"/>
          </p:nvPr>
        </p:nvSpPr>
        <p:spPr>
          <a:xfrm>
            <a:off x="4153762" y="-5680"/>
            <a:ext cx="3844008" cy="936104"/>
          </a:xfrm>
        </p:spPr>
        <p:txBody>
          <a:bodyPr/>
          <a:lstStyle/>
          <a:p>
            <a:r>
              <a:rPr lang="es-MX" dirty="0"/>
              <a:t>METODOLOGÍA BPI</a:t>
            </a:r>
          </a:p>
        </p:txBody>
      </p:sp>
      <p:sp>
        <p:nvSpPr>
          <p:cNvPr id="8" name="Marcador de pie de página 2">
            <a:extLst>
              <a:ext uri="{FF2B5EF4-FFF2-40B4-BE49-F238E27FC236}">
                <a16:creationId xmlns:a16="http://schemas.microsoft.com/office/drawing/2014/main" id="{E51722DA-27D1-4251-B22D-829CBF35965D}"/>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99568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419D146-9184-44C5-ABC4-B47615BCCA33}"/>
              </a:ext>
            </a:extLst>
          </p:cNvPr>
          <p:cNvSpPr>
            <a:spLocks noGrp="1"/>
          </p:cNvSpPr>
          <p:nvPr>
            <p:ph idx="1"/>
          </p:nvPr>
        </p:nvSpPr>
        <p:spPr>
          <a:xfrm>
            <a:off x="589366" y="1196752"/>
            <a:ext cx="10972800" cy="4608512"/>
          </a:xfrm>
        </p:spPr>
        <p:txBody>
          <a:bodyPr>
            <a:noAutofit/>
          </a:bodyPr>
          <a:lstStyle/>
          <a:p>
            <a:pPr algn="just"/>
            <a:r>
              <a:rPr lang="es-MX" sz="1400" dirty="0"/>
              <a:t>Preocupaciones sobre las exportaciones no sustitutas: Los índices REER pueden ser menos precisos si los productos de diferentes países no son sustitutos entre sí, como ocurre en casos de </a:t>
            </a:r>
            <a:r>
              <a:rPr lang="es-MX" sz="1400" b="1" dirty="0"/>
              <a:t>especialización vertical </a:t>
            </a:r>
            <a:r>
              <a:rPr lang="es-MX" sz="1400" dirty="0"/>
              <a:t>(por ejemplo, en Asia oriental, donde Japón y Corea exportan componentes a China para su ensamblaje).</a:t>
            </a:r>
          </a:p>
          <a:p>
            <a:pPr algn="just"/>
            <a:r>
              <a:rPr lang="es-MX" sz="1400" dirty="0"/>
              <a:t>Problemas con los pesos comerciales: Los índices basados en </a:t>
            </a:r>
            <a:r>
              <a:rPr lang="es-MX" sz="1400" b="1" dirty="0"/>
              <a:t>datos comerciales de valor bruto no reflejan correctamente el valor añadido de cada país en las distintas etapas de la producción </a:t>
            </a:r>
            <a:r>
              <a:rPr lang="es-MX" sz="1400" dirty="0"/>
              <a:t>y no consideran la ubicación final de la demanda de bienes intermedios. Esto puede llevar a una asignación incorrecta de la importancia relativa de los socios comerciales.</a:t>
            </a:r>
          </a:p>
          <a:p>
            <a:pPr algn="just"/>
            <a:r>
              <a:rPr lang="es-MX" sz="1400" dirty="0"/>
              <a:t>Impacto diferente en economías al final de la cadena de producción: En estas economías, algunas </a:t>
            </a:r>
            <a:r>
              <a:rPr lang="es-MX" sz="1400" b="1" dirty="0"/>
              <a:t>importaciones y exportaciones se convierten en complementos</a:t>
            </a:r>
            <a:r>
              <a:rPr lang="es-MX" sz="1400" dirty="0"/>
              <a:t>, lo que hace que su respuesta al tipo de cambio sea diferente a la tradicional.</a:t>
            </a:r>
          </a:p>
          <a:p>
            <a:pPr algn="just"/>
            <a:r>
              <a:rPr lang="es-MX" sz="1400" dirty="0"/>
              <a:t>Elasticidades de sustitución: La especialización vertical también puede alterar las </a:t>
            </a:r>
            <a:r>
              <a:rPr lang="es-MX" sz="1400" b="1" dirty="0"/>
              <a:t>elasticidades de sustitución</a:t>
            </a:r>
            <a:r>
              <a:rPr lang="es-MX" sz="1400" dirty="0"/>
              <a:t> entre productos de diferentes orígenes, especialmente para manufacturas intensivas en mano de obra.</a:t>
            </a:r>
          </a:p>
          <a:p>
            <a:pPr algn="just"/>
            <a:r>
              <a:rPr lang="es-MX" sz="1400" b="1" dirty="0"/>
              <a:t>Omisión del comercio de servicios</a:t>
            </a:r>
            <a:r>
              <a:rPr lang="es-MX" sz="1400" dirty="0"/>
              <a:t>: La metodología ignora el comercio de servicios, que también está diferenciado y compite entre economías. Incluirlo en el cálculo de los REER sería un mejor indicador de competitividad, pero las estadísticas de comercio de servicios son limitadas.</a:t>
            </a:r>
          </a:p>
          <a:p>
            <a:pPr algn="just"/>
            <a:r>
              <a:rPr lang="es-MX" sz="1400" dirty="0"/>
              <a:t>Intentos de incluir el comercio de servicios: Algunas instituciones, como el Banco de Inglaterra y el FMI, intentan incluir el comercio de servicios, aunque de manera simplificada. Esto se hace asumiendo que los servicios se distribuyen geográficamente de la misma manera que los bienes manufacturados o utilizando otras métricas como el PIB.</a:t>
            </a:r>
          </a:p>
          <a:p>
            <a:pPr algn="just"/>
            <a:r>
              <a:rPr lang="es-MX" sz="1400" dirty="0"/>
              <a:t>Limitaciones del REER como indicador de competitividad: Los índices de tipo de cambio efectivo no deben ser considerados como una medida completa de la competitividad. Para una </a:t>
            </a:r>
            <a:r>
              <a:rPr lang="es-MX" sz="1400" b="1" dirty="0"/>
              <a:t>evaluación precisa, se necesitaría un modelo macroeconómico desagregado.</a:t>
            </a:r>
          </a:p>
          <a:p>
            <a:pPr algn="just"/>
            <a:r>
              <a:rPr lang="es-MX" sz="1400" dirty="0"/>
              <a:t>Expansión de la canasta de REER del BPI: La canasta de REER del BPI ahora incluye 52 economías, lo que mejora la representatividad de los índices, reflejando el 93% del comercio mundial total en 2004. Los índices generales están disponibles desde 1994, mientras que los índices para 27 economías con una canasta reducida están disponibles desde 1964.</a:t>
            </a:r>
          </a:p>
        </p:txBody>
      </p:sp>
      <p:sp>
        <p:nvSpPr>
          <p:cNvPr id="6" name="Título 5">
            <a:extLst>
              <a:ext uri="{FF2B5EF4-FFF2-40B4-BE49-F238E27FC236}">
                <a16:creationId xmlns:a16="http://schemas.microsoft.com/office/drawing/2014/main" id="{FF8827CB-B3F2-4614-929B-ACB4FBDAA126}"/>
              </a:ext>
            </a:extLst>
          </p:cNvPr>
          <p:cNvSpPr>
            <a:spLocks noGrp="1"/>
          </p:cNvSpPr>
          <p:nvPr>
            <p:ph type="title"/>
          </p:nvPr>
        </p:nvSpPr>
        <p:spPr>
          <a:xfrm>
            <a:off x="4153762" y="-5680"/>
            <a:ext cx="3844008" cy="936104"/>
          </a:xfrm>
        </p:spPr>
        <p:txBody>
          <a:bodyPr/>
          <a:lstStyle/>
          <a:p>
            <a:r>
              <a:rPr lang="es-MX" dirty="0"/>
              <a:t>METODOLOGÍA BPI</a:t>
            </a:r>
          </a:p>
        </p:txBody>
      </p:sp>
      <p:sp>
        <p:nvSpPr>
          <p:cNvPr id="8" name="Marcador de pie de página 2">
            <a:extLst>
              <a:ext uri="{FF2B5EF4-FFF2-40B4-BE49-F238E27FC236}">
                <a16:creationId xmlns:a16="http://schemas.microsoft.com/office/drawing/2014/main" id="{E51722DA-27D1-4251-B22D-829CBF35965D}"/>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0727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29C2E86-1ADD-4253-A9A0-AB6CE53BC6F0}"/>
              </a:ext>
            </a:extLst>
          </p:cNvPr>
          <p:cNvSpPr>
            <a:spLocks noGrp="1"/>
          </p:cNvSpPr>
          <p:nvPr>
            <p:ph sz="half" idx="1"/>
          </p:nvPr>
        </p:nvSpPr>
        <p:spPr/>
        <p:txBody>
          <a:bodyPr>
            <a:normAutofit fontScale="55000" lnSpcReduction="20000"/>
          </a:bodyPr>
          <a:lstStyle/>
          <a:p>
            <a:pPr algn="just">
              <a:buFont typeface="+mj-lt"/>
              <a:buAutoNum type="arabicPeriod"/>
            </a:pPr>
            <a:r>
              <a:rPr lang="es-MX" dirty="0"/>
              <a:t>Zona del euro en los REER:</a:t>
            </a:r>
          </a:p>
          <a:p>
            <a:pPr algn="just">
              <a:buFont typeface="Arial" panose="020B0604020202020204" pitchFamily="34" charset="0"/>
              <a:buChar char="•"/>
            </a:pPr>
            <a:r>
              <a:rPr lang="es-MX" dirty="0"/>
              <a:t>Se calcula un índice REER conjunto para toda la eurozona, útil como indicador de competitividad regional.</a:t>
            </a:r>
          </a:p>
          <a:p>
            <a:pPr algn="just">
              <a:buFont typeface="Arial" panose="020B0604020202020204" pitchFamily="34" charset="0"/>
              <a:buChar char="•"/>
            </a:pPr>
            <a:r>
              <a:rPr lang="es-MX" dirty="0"/>
              <a:t>Para otros países, la eurozona se trata como una sola entidad, por lo que no se considera la competencia interna entre países del euro.</a:t>
            </a:r>
          </a:p>
          <a:p>
            <a:pPr algn="just">
              <a:buFont typeface="Arial" panose="020B0604020202020204" pitchFamily="34" charset="0"/>
              <a:buChar char="•"/>
            </a:pPr>
            <a:r>
              <a:rPr lang="es-MX" dirty="0"/>
              <a:t>También se calculan índices REER individuales para países del euro, que sí incluyen la competencia dentro de la eurozona.</a:t>
            </a:r>
          </a:p>
          <a:p>
            <a:pPr algn="just">
              <a:buFont typeface="+mj-lt"/>
              <a:buAutoNum type="arabicPeriod" startAt="2"/>
            </a:pPr>
            <a:r>
              <a:rPr lang="es-MX" dirty="0"/>
              <a:t>Cestas amplias vs. estrechas:</a:t>
            </a:r>
          </a:p>
          <a:p>
            <a:pPr algn="just">
              <a:buFont typeface="Arial" panose="020B0604020202020204" pitchFamily="34" charset="0"/>
              <a:buChar char="•"/>
            </a:pPr>
            <a:r>
              <a:rPr lang="es-MX" dirty="0"/>
              <a:t>La canasta amplia incluye economías emergentes y es útil para analizar la sostenibilidad de balanzas externas.</a:t>
            </a:r>
          </a:p>
          <a:p>
            <a:pPr algn="just">
              <a:buFont typeface="Arial" panose="020B0604020202020204" pitchFamily="34" charset="0"/>
              <a:buChar char="•"/>
            </a:pPr>
            <a:r>
              <a:rPr lang="es-MX" dirty="0"/>
              <a:t>La canasta estrecha es más adecuada para medir competitividad entre países avanzados, donde hay mayor similitud de productos.</a:t>
            </a:r>
          </a:p>
          <a:p>
            <a:pPr algn="just">
              <a:buFont typeface="Arial" panose="020B0604020202020204" pitchFamily="34" charset="0"/>
              <a:buChar char="•"/>
            </a:pPr>
            <a:r>
              <a:rPr lang="es-MX" dirty="0"/>
              <a:t>No hay una "mejor" canasta: la elección depende del objetivo del análisis.</a:t>
            </a:r>
          </a:p>
          <a:p>
            <a:pPr algn="just"/>
            <a:endParaRPr lang="es-MX" dirty="0"/>
          </a:p>
        </p:txBody>
      </p:sp>
      <p:sp>
        <p:nvSpPr>
          <p:cNvPr id="3" name="Marcador de contenido 2">
            <a:extLst>
              <a:ext uri="{FF2B5EF4-FFF2-40B4-BE49-F238E27FC236}">
                <a16:creationId xmlns:a16="http://schemas.microsoft.com/office/drawing/2014/main" id="{22DFB48A-7A1D-4429-8079-722B5871EB82}"/>
              </a:ext>
            </a:extLst>
          </p:cNvPr>
          <p:cNvSpPr>
            <a:spLocks noGrp="1"/>
          </p:cNvSpPr>
          <p:nvPr>
            <p:ph sz="half" idx="2"/>
          </p:nvPr>
        </p:nvSpPr>
        <p:spPr/>
        <p:txBody>
          <a:bodyPr>
            <a:normAutofit fontScale="55000" lnSpcReduction="20000"/>
          </a:bodyPr>
          <a:lstStyle/>
          <a:p>
            <a:pPr algn="just">
              <a:buFont typeface="+mj-lt"/>
              <a:buAutoNum type="arabicPeriod" startAt="3"/>
            </a:pPr>
            <a:r>
              <a:rPr lang="es-MX" dirty="0"/>
              <a:t>Tratamiento de países con alta inflación:</a:t>
            </a:r>
          </a:p>
          <a:p>
            <a:pPr algn="just">
              <a:buFont typeface="Arial" panose="020B0604020202020204" pitchFamily="34" charset="0"/>
              <a:buChar char="•"/>
            </a:pPr>
            <a:r>
              <a:rPr lang="es-MX" dirty="0"/>
              <a:t>Países con inflación extrema pueden distorsionar el REER nominal.</a:t>
            </a:r>
          </a:p>
          <a:p>
            <a:pPr algn="just">
              <a:buFont typeface="Arial" panose="020B0604020202020204" pitchFamily="34" charset="0"/>
              <a:buChar char="•"/>
            </a:pPr>
            <a:r>
              <a:rPr lang="es-MX" dirty="0"/>
              <a:t>Ejemplo: México fue excluido de la canasta estrecha para evitar este problema.</a:t>
            </a:r>
          </a:p>
          <a:p>
            <a:pPr algn="just">
              <a:buFont typeface="Arial" panose="020B0604020202020204" pitchFamily="34" charset="0"/>
              <a:buChar char="•"/>
            </a:pPr>
            <a:r>
              <a:rPr lang="es-MX" dirty="0"/>
              <a:t>Los índices generales comienzan en 1994, cuando terminó la hiperinflación en países como Brasil y Turquía.</a:t>
            </a:r>
          </a:p>
          <a:p>
            <a:pPr algn="just">
              <a:buFont typeface="+mj-lt"/>
              <a:buAutoNum type="arabicPeriod" startAt="4"/>
            </a:pPr>
            <a:r>
              <a:rPr lang="es-MX" dirty="0"/>
              <a:t>Ponderaciones variables en el tiempo:</a:t>
            </a:r>
          </a:p>
          <a:p>
            <a:pPr algn="just">
              <a:buFont typeface="Arial" panose="020B0604020202020204" pitchFamily="34" charset="0"/>
              <a:buChar char="•"/>
            </a:pPr>
            <a:r>
              <a:rPr lang="es-MX" dirty="0"/>
              <a:t>Se implementan ponderaciones comerciales cambiantes por trienios (1993–95, 1996–98, etc.) para reflejar mejor los cambios en los patrones de comercio.</a:t>
            </a:r>
          </a:p>
          <a:p>
            <a:pPr algn="just">
              <a:buFont typeface="Arial" panose="020B0604020202020204" pitchFamily="34" charset="0"/>
              <a:buChar char="•"/>
            </a:pPr>
            <a:r>
              <a:rPr lang="es-MX" dirty="0"/>
              <a:t>Esto permite construir índices encadenados, más precisos y actualizados.</a:t>
            </a:r>
          </a:p>
          <a:p>
            <a:pPr algn="just">
              <a:buFont typeface="Arial" panose="020B0604020202020204" pitchFamily="34" charset="0"/>
              <a:buChar char="•"/>
            </a:pPr>
            <a:r>
              <a:rPr lang="es-MX" dirty="0"/>
              <a:t>Se aplica a índices amplios y estrechos (a partir de 1990).</a:t>
            </a:r>
          </a:p>
          <a:p>
            <a:pPr algn="just">
              <a:buFont typeface="Arial" panose="020B0604020202020204" pitchFamily="34" charset="0"/>
              <a:buChar char="•"/>
            </a:pPr>
            <a:r>
              <a:rPr lang="es-MX" dirty="0"/>
              <a:t>El uso de promedios móviles de tres años suaviza variaciones anuales extremas.</a:t>
            </a:r>
          </a:p>
          <a:p>
            <a:pPr algn="just">
              <a:buFont typeface="Arial" panose="020B0604020202020204" pitchFamily="34" charset="0"/>
              <a:buChar char="•"/>
            </a:pPr>
            <a:r>
              <a:rPr lang="es-MX" dirty="0"/>
              <a:t>Este método es usado también por bancos centrales como la Fed y el Banco de Inglaterra.</a:t>
            </a:r>
          </a:p>
          <a:p>
            <a:pPr marL="0" indent="0" algn="just">
              <a:buNone/>
            </a:pPr>
            <a:endParaRPr lang="es-MX" dirty="0"/>
          </a:p>
        </p:txBody>
      </p:sp>
      <p:sp>
        <p:nvSpPr>
          <p:cNvPr id="4" name="Título 3">
            <a:extLst>
              <a:ext uri="{FF2B5EF4-FFF2-40B4-BE49-F238E27FC236}">
                <a16:creationId xmlns:a16="http://schemas.microsoft.com/office/drawing/2014/main" id="{9F932EB2-8BDA-4B25-B5C7-D5979900933A}"/>
              </a:ext>
            </a:extLst>
          </p:cNvPr>
          <p:cNvSpPr>
            <a:spLocks noGrp="1"/>
          </p:cNvSpPr>
          <p:nvPr>
            <p:ph type="title"/>
          </p:nvPr>
        </p:nvSpPr>
        <p:spPr>
          <a:xfrm>
            <a:off x="4072396" y="0"/>
            <a:ext cx="3844008" cy="936104"/>
          </a:xfrm>
        </p:spPr>
        <p:txBody>
          <a:bodyPr/>
          <a:lstStyle/>
          <a:p>
            <a:pPr algn="ctr"/>
            <a:r>
              <a:rPr lang="es-MX" dirty="0"/>
              <a:t>METODOLOGÍA BPI </a:t>
            </a:r>
          </a:p>
        </p:txBody>
      </p:sp>
      <p:sp>
        <p:nvSpPr>
          <p:cNvPr id="6" name="Marcador de pie de página 2">
            <a:extLst>
              <a:ext uri="{FF2B5EF4-FFF2-40B4-BE49-F238E27FC236}">
                <a16:creationId xmlns:a16="http://schemas.microsoft.com/office/drawing/2014/main" id="{DD864056-6927-4C55-8828-18A55DC25E17}"/>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82705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A479921-DD2E-4DEB-8545-A802FE2FB3F7}"/>
              </a:ext>
            </a:extLst>
          </p:cNvPr>
          <p:cNvPicPr>
            <a:picLocks noChangeAspect="1"/>
          </p:cNvPicPr>
          <p:nvPr/>
        </p:nvPicPr>
        <p:blipFill rotWithShape="1">
          <a:blip r:embed="rId2"/>
          <a:srcRect l="979" t="23750" r="33463" b="16401"/>
          <a:stretch/>
        </p:blipFill>
        <p:spPr>
          <a:xfrm>
            <a:off x="407368" y="256002"/>
            <a:ext cx="11377264" cy="5842379"/>
          </a:xfrm>
          <a:prstGeom prst="rect">
            <a:avLst/>
          </a:prstGeom>
        </p:spPr>
      </p:pic>
      <p:sp>
        <p:nvSpPr>
          <p:cNvPr id="6" name="Marcador de pie de página 2">
            <a:extLst>
              <a:ext uri="{FF2B5EF4-FFF2-40B4-BE49-F238E27FC236}">
                <a16:creationId xmlns:a16="http://schemas.microsoft.com/office/drawing/2014/main" id="{89D0A851-8075-4448-9FD3-6AF2BBCBE7C0}"/>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33051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71BE56B-7440-4AB2-B64F-8E514026090C}"/>
              </a:ext>
            </a:extLst>
          </p:cNvPr>
          <p:cNvSpPr>
            <a:spLocks noGrp="1"/>
          </p:cNvSpPr>
          <p:nvPr>
            <p:ph idx="1"/>
          </p:nvPr>
        </p:nvSpPr>
        <p:spPr/>
        <p:txBody>
          <a:bodyPr>
            <a:normAutofit fontScale="85000" lnSpcReduction="10000"/>
          </a:bodyPr>
          <a:lstStyle/>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Partiendo del punto de que consideramos la cesta de EER de la economía j y el peso que se le asigna a la economía i. Hay k mercados extranjeros y h productores extranjeros. La economía j comercia bilateralmente con i; además, las exportaciones de j compiten con las exportaciones de i y todas las demás exportaciones de h en k mercados.</a:t>
            </a:r>
          </a:p>
          <a:p>
            <a:pPr algn="just">
              <a:lnSpc>
                <a:spcPct val="150000"/>
              </a:lnSpc>
              <a:spcAft>
                <a:spcPts val="800"/>
              </a:spcAft>
            </a:pP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El peso de i en importaciones es igual a las importaciones de la economía j desde la economía i entre las importaciones totales de la economía j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El peso de las importaciones capta la competencia entre i y otros exportadores hacia j. Cuanto más dependiente sea j de las importaciones de i, más fuertes serán los efectos de las variaciones en el tipo de cambio de i sobre la economía de j y, por lo tanto, i debería tener un mayor peso en la cesta del REER de j. En cierto sentido, el peso de las importaciones mide la importancia relativa entre las diferentes economías de las que j importa, y esto no depende del tamaño de los productores nacionales de j. Por lo tanto, el peso de importaciones toma la forma de una simple participación bilateral y </a:t>
            </a:r>
            <a:r>
              <a:rPr lang="es-MX" sz="1800" dirty="0" err="1">
                <a:effectLst/>
                <a:latin typeface="Times New Roman" panose="02020603050405020304" pitchFamily="18" charset="0"/>
                <a:ea typeface="Calibri" panose="020F0502020204030204" pitchFamily="34" charset="0"/>
                <a:cs typeface="Times New Roman" panose="02020603050405020304" pitchFamily="18" charset="0"/>
              </a:rPr>
              <a:t>y</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subíndice j no entra en la ecuación.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Y subíndice j es el suministro doméstico de producción bruta manufacturera de la economía i.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sp>
        <p:nvSpPr>
          <p:cNvPr id="3" name="Marcador de pie de página 2">
            <a:extLst>
              <a:ext uri="{FF2B5EF4-FFF2-40B4-BE49-F238E27FC236}">
                <a16:creationId xmlns:a16="http://schemas.microsoft.com/office/drawing/2014/main" id="{94841806-6451-4449-B109-264DC0F0B0BB}"/>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900" dirty="0">
              <a:solidFill>
                <a:srgbClr val="000000"/>
              </a:solidFill>
            </a:endParaRPr>
          </a:p>
        </p:txBody>
      </p:sp>
      <p:pic>
        <p:nvPicPr>
          <p:cNvPr id="7" name="Imagen 6">
            <a:extLst>
              <a:ext uri="{FF2B5EF4-FFF2-40B4-BE49-F238E27FC236}">
                <a16:creationId xmlns:a16="http://schemas.microsoft.com/office/drawing/2014/main" id="{26F60BC1-7AC2-4997-A559-37B6851BEBB3}"/>
              </a:ext>
            </a:extLst>
          </p:cNvPr>
          <p:cNvPicPr/>
          <p:nvPr/>
        </p:nvPicPr>
        <p:blipFill rotWithShape="1">
          <a:blip r:embed="rId2"/>
          <a:srcRect l="6417" t="33074" r="67670" b="58484"/>
          <a:stretch/>
        </p:blipFill>
        <p:spPr bwMode="auto">
          <a:xfrm>
            <a:off x="1199456" y="434507"/>
            <a:ext cx="3653790" cy="669290"/>
          </a:xfrm>
          <a:prstGeom prst="rect">
            <a:avLst/>
          </a:prstGeom>
          <a:ln>
            <a:noFill/>
          </a:ln>
          <a:extLst>
            <a:ext uri="{53640926-AAD7-44D8-BBD7-CCE9431645EC}">
              <a14:shadowObscured xmlns:a14="http://schemas.microsoft.com/office/drawing/2010/main"/>
            </a:ext>
          </a:extLst>
        </p:spPr>
      </p:pic>
      <p:pic>
        <p:nvPicPr>
          <p:cNvPr id="11" name="Imagen 10">
            <a:extLst>
              <a:ext uri="{FF2B5EF4-FFF2-40B4-BE49-F238E27FC236}">
                <a16:creationId xmlns:a16="http://schemas.microsoft.com/office/drawing/2014/main" id="{D0038A53-BA0C-48B4-8CF3-E502CC1B047F}"/>
              </a:ext>
            </a:extLst>
          </p:cNvPr>
          <p:cNvPicPr>
            <a:picLocks noChangeAspect="1"/>
          </p:cNvPicPr>
          <p:nvPr/>
        </p:nvPicPr>
        <p:blipFill rotWithShape="1">
          <a:blip r:embed="rId3"/>
          <a:srcRect l="1569" t="59450" r="55906" b="26900"/>
          <a:stretch/>
        </p:blipFill>
        <p:spPr>
          <a:xfrm>
            <a:off x="6075766" y="431798"/>
            <a:ext cx="5184576" cy="936104"/>
          </a:xfrm>
          <a:prstGeom prst="rect">
            <a:avLst/>
          </a:prstGeom>
        </p:spPr>
      </p:pic>
    </p:spTree>
    <p:extLst>
      <p:ext uri="{BB962C8B-B14F-4D97-AF65-F5344CB8AC3E}">
        <p14:creationId xmlns:p14="http://schemas.microsoft.com/office/powerpoint/2010/main" val="3110896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71BE56B-7440-4AB2-B64F-8E514026090C}"/>
              </a:ext>
            </a:extLst>
          </p:cNvPr>
          <p:cNvSpPr>
            <a:spLocks noGrp="1"/>
          </p:cNvSpPr>
          <p:nvPr>
            <p:ph idx="1"/>
          </p:nvPr>
        </p:nvSpPr>
        <p:spPr/>
        <p:txBody>
          <a:bodyPr>
            <a:normAutofit/>
          </a:bodyPr>
          <a:lstStyle/>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El peso de la exportación está doblemente ponderado, y puede descomponerse en competencia directa de exportación y competencia en terceros mercados. El primer término en el lado derecho de la expresión mide la competencia directa entre las exportaciones de j hacia i y los fabricantes nacionales en el mercado de i.</a:t>
            </a:r>
          </a:p>
          <a:p>
            <a:pPr marL="0" indent="0">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El primer paréntesis significa el peso que tiene i en las exportaciones de j, ya que se divide lo que se exporta de la economía j hacia i entre el total de las exportaciones de j. Es decir, de México hacia Estados Unidos (</a:t>
            </a:r>
            <a:r>
              <a:rPr lang="es-MX" sz="1800" dirty="0">
                <a:solidFill>
                  <a:srgbClr val="001D35"/>
                </a:solidFill>
                <a:effectLst/>
                <a:latin typeface="Times New Roman" panose="02020603050405020304" pitchFamily="18" charset="0"/>
                <a:ea typeface="Calibri" panose="020F0502020204030204" pitchFamily="34" charset="0"/>
                <a:cs typeface="Times New Roman" panose="02020603050405020304" pitchFamily="18" charset="0"/>
              </a:rPr>
              <a:t>42,072 millones</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/51,687 millones)*100=81.397%</a:t>
            </a:r>
          </a:p>
          <a:p>
            <a:pPr marL="0" indent="0">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sp>
        <p:nvSpPr>
          <p:cNvPr id="3" name="Marcador de pie de página 2">
            <a:extLst>
              <a:ext uri="{FF2B5EF4-FFF2-40B4-BE49-F238E27FC236}">
                <a16:creationId xmlns:a16="http://schemas.microsoft.com/office/drawing/2014/main" id="{94841806-6451-4449-B109-264DC0F0B0BB}"/>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900" dirty="0">
              <a:solidFill>
                <a:srgbClr val="000000"/>
              </a:solidFill>
            </a:endParaRPr>
          </a:p>
        </p:txBody>
      </p:sp>
      <p:pic>
        <p:nvPicPr>
          <p:cNvPr id="8" name="Imagen 7">
            <a:extLst>
              <a:ext uri="{FF2B5EF4-FFF2-40B4-BE49-F238E27FC236}">
                <a16:creationId xmlns:a16="http://schemas.microsoft.com/office/drawing/2014/main" id="{A16707BA-5629-4549-B908-C80492477245}"/>
              </a:ext>
            </a:extLst>
          </p:cNvPr>
          <p:cNvPicPr/>
          <p:nvPr/>
        </p:nvPicPr>
        <p:blipFill rotWithShape="1">
          <a:blip r:embed="rId2"/>
          <a:srcRect l="1101" t="40373" r="48298" b="45940"/>
          <a:stretch/>
        </p:blipFill>
        <p:spPr bwMode="auto">
          <a:xfrm>
            <a:off x="3425802" y="436939"/>
            <a:ext cx="5299928" cy="805815"/>
          </a:xfrm>
          <a:prstGeom prst="rect">
            <a:avLst/>
          </a:prstGeom>
          <a:ln>
            <a:noFill/>
          </a:ln>
          <a:extLst>
            <a:ext uri="{53640926-AAD7-44D8-BBD7-CCE9431645EC}">
              <a14:shadowObscured xmlns:a14="http://schemas.microsoft.com/office/drawing/2010/main"/>
            </a:ext>
          </a:extLst>
        </p:spPr>
      </p:pic>
      <p:pic>
        <p:nvPicPr>
          <p:cNvPr id="9" name="Imagen 8">
            <a:extLst>
              <a:ext uri="{FF2B5EF4-FFF2-40B4-BE49-F238E27FC236}">
                <a16:creationId xmlns:a16="http://schemas.microsoft.com/office/drawing/2014/main" id="{E2F98A06-2B6E-4B71-92B1-F274C712D6EE}"/>
              </a:ext>
            </a:extLst>
          </p:cNvPr>
          <p:cNvPicPr/>
          <p:nvPr/>
        </p:nvPicPr>
        <p:blipFill rotWithShape="1">
          <a:blip r:embed="rId2"/>
          <a:srcRect l="20429" t="40373" r="71110" b="45940"/>
          <a:stretch/>
        </p:blipFill>
        <p:spPr bwMode="auto">
          <a:xfrm>
            <a:off x="5498465" y="2885440"/>
            <a:ext cx="1195070" cy="10871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3465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71BE56B-7440-4AB2-B64F-8E514026090C}"/>
              </a:ext>
            </a:extLst>
          </p:cNvPr>
          <p:cNvSpPr>
            <a:spLocks noGrp="1"/>
          </p:cNvSpPr>
          <p:nvPr>
            <p:ph idx="1"/>
          </p:nvPr>
        </p:nvSpPr>
        <p:spPr/>
        <p:txBody>
          <a:bodyPr>
            <a:normAutofit/>
          </a:bodyPr>
          <a:lstStyle/>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En este paso el suministro nacional de producción bruta de manufactura de la economía i, es decir, la cantidad total de bienes manufacturados producidos (brutos) en la economía i que están disponibles a nivel nacional, se divide entre el mismo más la suma de las exportaciones de h (excluyendo j) hacia i.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sp>
        <p:nvSpPr>
          <p:cNvPr id="3" name="Marcador de pie de página 2">
            <a:extLst>
              <a:ext uri="{FF2B5EF4-FFF2-40B4-BE49-F238E27FC236}">
                <a16:creationId xmlns:a16="http://schemas.microsoft.com/office/drawing/2014/main" id="{94841806-6451-4449-B109-264DC0F0B0BB}"/>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900" dirty="0">
              <a:solidFill>
                <a:srgbClr val="000000"/>
              </a:solidFill>
            </a:endParaRPr>
          </a:p>
        </p:txBody>
      </p:sp>
      <p:pic>
        <p:nvPicPr>
          <p:cNvPr id="6" name="Imagen 5">
            <a:extLst>
              <a:ext uri="{FF2B5EF4-FFF2-40B4-BE49-F238E27FC236}">
                <a16:creationId xmlns:a16="http://schemas.microsoft.com/office/drawing/2014/main" id="{6128982D-1A09-424A-A529-05B5D85CEA37}"/>
              </a:ext>
            </a:extLst>
          </p:cNvPr>
          <p:cNvPicPr/>
          <p:nvPr/>
        </p:nvPicPr>
        <p:blipFill rotWithShape="1">
          <a:blip r:embed="rId2"/>
          <a:srcRect l="28752" t="40373" r="63612" b="45940"/>
          <a:stretch/>
        </p:blipFill>
        <p:spPr bwMode="auto">
          <a:xfrm>
            <a:off x="5586181" y="496221"/>
            <a:ext cx="979170" cy="986790"/>
          </a:xfrm>
          <a:prstGeom prst="rect">
            <a:avLst/>
          </a:prstGeom>
          <a:ln>
            <a:noFill/>
          </a:ln>
          <a:extLst>
            <a:ext uri="{53640926-AAD7-44D8-BBD7-CCE9431645EC}">
              <a14:shadowObscured xmlns:a14="http://schemas.microsoft.com/office/drawing/2010/main"/>
            </a:ext>
          </a:extLst>
        </p:spPr>
      </p:pic>
      <p:pic>
        <p:nvPicPr>
          <p:cNvPr id="7" name="Imagen 6">
            <a:extLst>
              <a:ext uri="{FF2B5EF4-FFF2-40B4-BE49-F238E27FC236}">
                <a16:creationId xmlns:a16="http://schemas.microsoft.com/office/drawing/2014/main" id="{FA1F83B3-A3DF-486F-8643-A4E86F201365}"/>
              </a:ext>
            </a:extLst>
          </p:cNvPr>
          <p:cNvPicPr/>
          <p:nvPr/>
        </p:nvPicPr>
        <p:blipFill rotWithShape="1">
          <a:blip r:embed="rId3"/>
          <a:srcRect l="23224" t="15738" r="5046" b="33833"/>
          <a:stretch/>
        </p:blipFill>
        <p:spPr bwMode="auto">
          <a:xfrm>
            <a:off x="4084002" y="2633662"/>
            <a:ext cx="4023995" cy="1590675"/>
          </a:xfrm>
          <a:prstGeom prst="rect">
            <a:avLst/>
          </a:prstGeom>
          <a:ln>
            <a:noFill/>
          </a:ln>
          <a:extLst>
            <a:ext uri="{53640926-AAD7-44D8-BBD7-CCE9431645EC}">
              <a14:shadowObscured xmlns:a14="http://schemas.microsoft.com/office/drawing/2010/main"/>
            </a:ext>
          </a:extLst>
        </p:spPr>
      </p:pic>
      <p:pic>
        <p:nvPicPr>
          <p:cNvPr id="10" name="Imagen 9">
            <a:extLst>
              <a:ext uri="{FF2B5EF4-FFF2-40B4-BE49-F238E27FC236}">
                <a16:creationId xmlns:a16="http://schemas.microsoft.com/office/drawing/2014/main" id="{2829E8A6-3A4E-4500-9649-F595F5436199}"/>
              </a:ext>
            </a:extLst>
          </p:cNvPr>
          <p:cNvPicPr/>
          <p:nvPr/>
        </p:nvPicPr>
        <p:blipFill rotWithShape="1">
          <a:blip r:embed="rId4"/>
          <a:srcRect l="21300" t="14372" r="20186" b="47068"/>
          <a:stretch/>
        </p:blipFill>
        <p:spPr bwMode="auto">
          <a:xfrm>
            <a:off x="4455476" y="4526718"/>
            <a:ext cx="3281045" cy="12160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0235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71BE56B-7440-4AB2-B64F-8E514026090C}"/>
              </a:ext>
            </a:extLst>
          </p:cNvPr>
          <p:cNvSpPr>
            <a:spLocks noGrp="1"/>
          </p:cNvSpPr>
          <p:nvPr>
            <p:ph idx="1"/>
          </p:nvPr>
        </p:nvSpPr>
        <p:spPr/>
        <p:txBody>
          <a:bodyPr>
            <a:normAutofit/>
          </a:bodyPr>
          <a:lstStyle/>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En esta expresión se considera que todos los otros mercados k en los que i (EUA) y j (México) compiten entre sí: desde la perspectiva de j, si k es un mercado importante para las exportaciones de j (medido por el primer paréntesis) y/o las exportaciones de i representan una gran parte del mercado de k (medido por el segundo paréntesis) esto implicaría que i es un competidor más importante para j en los terceros mercados y como consecuencia debería tener un mayor peso en la cesta EER de j.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latin typeface="Calibri" panose="020F0502020204030204" pitchFamily="34" charset="0"/>
              <a:ea typeface="Calibri" panose="020F0502020204030204" pitchFamily="34" charset="0"/>
              <a:cs typeface="Times New Roman" panose="02020603050405020304" pitchFamily="18" charset="0"/>
            </a:endParaRPr>
          </a:p>
          <a:p>
            <a:r>
              <a:rPr lang="es-MX" b="0" i="0" dirty="0">
                <a:solidFill>
                  <a:srgbClr val="1A1A1A"/>
                </a:solidFill>
                <a:effectLst/>
                <a:latin typeface="Times New Roman" panose="02020603050405020304" pitchFamily="18" charset="0"/>
                <a:cs typeface="Times New Roman" panose="02020603050405020304" pitchFamily="18" charset="0"/>
              </a:rPr>
              <a:t>El peso total se construye luego ponderando los pesos de importación y exportación con el tamaño relativo de las importaciones y exportaciones totales en el comercio total de j (expresión (3)). </a:t>
            </a:r>
            <a:endParaRPr lang="es-MX"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s-MX" dirty="0"/>
          </a:p>
        </p:txBody>
      </p:sp>
      <p:sp>
        <p:nvSpPr>
          <p:cNvPr id="3" name="Marcador de pie de página 2">
            <a:extLst>
              <a:ext uri="{FF2B5EF4-FFF2-40B4-BE49-F238E27FC236}">
                <a16:creationId xmlns:a16="http://schemas.microsoft.com/office/drawing/2014/main" id="{94841806-6451-4449-B109-264DC0F0B0BB}"/>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900" dirty="0">
              <a:solidFill>
                <a:srgbClr val="000000"/>
              </a:solidFill>
            </a:endParaRPr>
          </a:p>
        </p:txBody>
      </p:sp>
      <p:pic>
        <p:nvPicPr>
          <p:cNvPr id="8" name="Imagen 7">
            <a:extLst>
              <a:ext uri="{FF2B5EF4-FFF2-40B4-BE49-F238E27FC236}">
                <a16:creationId xmlns:a16="http://schemas.microsoft.com/office/drawing/2014/main" id="{DA3378AE-8D57-4F63-98E8-E462EAC52B79}"/>
              </a:ext>
            </a:extLst>
          </p:cNvPr>
          <p:cNvPicPr/>
          <p:nvPr/>
        </p:nvPicPr>
        <p:blipFill rotWithShape="1">
          <a:blip r:embed="rId2"/>
          <a:srcRect l="36387" t="40373" r="48298" b="45940"/>
          <a:stretch/>
        </p:blipFill>
        <p:spPr bwMode="auto">
          <a:xfrm>
            <a:off x="5280838" y="548680"/>
            <a:ext cx="1602740" cy="805815"/>
          </a:xfrm>
          <a:prstGeom prst="rect">
            <a:avLst/>
          </a:prstGeom>
          <a:ln>
            <a:noFill/>
          </a:ln>
          <a:extLst>
            <a:ext uri="{53640926-AAD7-44D8-BBD7-CCE9431645EC}">
              <a14:shadowObscured xmlns:a14="http://schemas.microsoft.com/office/drawing/2010/main"/>
            </a:ext>
          </a:extLst>
        </p:spPr>
      </p:pic>
      <p:pic>
        <p:nvPicPr>
          <p:cNvPr id="5" name="Imagen 4">
            <a:extLst>
              <a:ext uri="{FF2B5EF4-FFF2-40B4-BE49-F238E27FC236}">
                <a16:creationId xmlns:a16="http://schemas.microsoft.com/office/drawing/2014/main" id="{A0981FD1-1A9D-4B23-9AF6-F62456883A5A}"/>
              </a:ext>
            </a:extLst>
          </p:cNvPr>
          <p:cNvPicPr>
            <a:picLocks noChangeAspect="1"/>
          </p:cNvPicPr>
          <p:nvPr/>
        </p:nvPicPr>
        <p:blipFill rotWithShape="1">
          <a:blip r:embed="rId3"/>
          <a:srcRect l="1569" t="37400" r="65356" b="55250"/>
          <a:stretch/>
        </p:blipFill>
        <p:spPr>
          <a:xfrm>
            <a:off x="4079776" y="3429000"/>
            <a:ext cx="4032448" cy="504056"/>
          </a:xfrm>
          <a:prstGeom prst="rect">
            <a:avLst/>
          </a:prstGeom>
        </p:spPr>
      </p:pic>
    </p:spTree>
    <p:extLst>
      <p:ext uri="{BB962C8B-B14F-4D97-AF65-F5344CB8AC3E}">
        <p14:creationId xmlns:p14="http://schemas.microsoft.com/office/powerpoint/2010/main" val="3027745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AF471FD-92C2-4372-848A-827568A64AFA}"/>
              </a:ext>
            </a:extLst>
          </p:cNvPr>
          <p:cNvSpPr>
            <a:spLocks noGrp="1"/>
          </p:cNvSpPr>
          <p:nvPr>
            <p:ph type="body" sz="quarter" idx="14"/>
          </p:nvPr>
        </p:nvSpPr>
        <p:spPr/>
        <p:txBody>
          <a:bodyPr>
            <a:normAutofit fontScale="55000" lnSpcReduction="20000"/>
          </a:bodyPr>
          <a:lstStyle/>
          <a:p>
            <a:r>
              <a:rPr lang="es-MX" dirty="0"/>
              <a:t>Banco Mundial</a:t>
            </a:r>
          </a:p>
          <a:p>
            <a:r>
              <a:rPr lang="es-MX" dirty="0"/>
              <a:t>Organización para la Cooperación y el Desarrollo Económico</a:t>
            </a:r>
          </a:p>
          <a:p>
            <a:r>
              <a:rPr lang="es-MX" dirty="0"/>
              <a:t>Banco Central Europeo</a:t>
            </a:r>
          </a:p>
        </p:txBody>
      </p:sp>
      <p:sp>
        <p:nvSpPr>
          <p:cNvPr id="3" name="Marcador de texto 2">
            <a:extLst>
              <a:ext uri="{FF2B5EF4-FFF2-40B4-BE49-F238E27FC236}">
                <a16:creationId xmlns:a16="http://schemas.microsoft.com/office/drawing/2014/main" id="{E19F6C77-32DF-4A04-9927-713D909A0AFE}"/>
              </a:ext>
            </a:extLst>
          </p:cNvPr>
          <p:cNvSpPr>
            <a:spLocks noGrp="1"/>
          </p:cNvSpPr>
          <p:nvPr>
            <p:ph type="body" sz="quarter" idx="15"/>
          </p:nvPr>
        </p:nvSpPr>
        <p:spPr/>
        <p:txBody>
          <a:bodyPr>
            <a:normAutofit fontScale="55000" lnSpcReduction="20000"/>
          </a:bodyPr>
          <a:lstStyle/>
          <a:p>
            <a:r>
              <a:rPr lang="es-MX" dirty="0">
                <a:solidFill>
                  <a:srgbClr val="182B47"/>
                </a:solidFill>
              </a:rPr>
              <a:t>Banco Central de Chile</a:t>
            </a:r>
          </a:p>
          <a:p>
            <a:r>
              <a:rPr lang="es-MX" dirty="0">
                <a:solidFill>
                  <a:srgbClr val="182B47"/>
                </a:solidFill>
              </a:rPr>
              <a:t>Comparación de las Metodologías para calcular el TCR</a:t>
            </a:r>
          </a:p>
          <a:p>
            <a:r>
              <a:rPr lang="es-MX" sz="2900" dirty="0">
                <a:solidFill>
                  <a:srgbClr val="182B47"/>
                </a:solidFill>
              </a:rPr>
              <a:t>Propuesta para medir el TCR en el Banco de México </a:t>
            </a:r>
          </a:p>
        </p:txBody>
      </p:sp>
      <p:sp>
        <p:nvSpPr>
          <p:cNvPr id="4" name="Marcador de texto 3">
            <a:extLst>
              <a:ext uri="{FF2B5EF4-FFF2-40B4-BE49-F238E27FC236}">
                <a16:creationId xmlns:a16="http://schemas.microsoft.com/office/drawing/2014/main" id="{8C9A6DF0-7306-4249-95AF-636017920838}"/>
              </a:ext>
            </a:extLst>
          </p:cNvPr>
          <p:cNvSpPr>
            <a:spLocks noGrp="1"/>
          </p:cNvSpPr>
          <p:nvPr>
            <p:ph type="body" sz="quarter" idx="17"/>
          </p:nvPr>
        </p:nvSpPr>
        <p:spPr/>
        <p:txBody>
          <a:bodyPr>
            <a:normAutofit fontScale="55000" lnSpcReduction="20000"/>
          </a:bodyPr>
          <a:lstStyle/>
          <a:p>
            <a:r>
              <a:rPr lang="es-MX" dirty="0">
                <a:solidFill>
                  <a:srgbClr val="182B47"/>
                </a:solidFill>
              </a:rPr>
              <a:t>Banco de México</a:t>
            </a:r>
          </a:p>
          <a:p>
            <a:r>
              <a:rPr lang="es-MX" dirty="0">
                <a:solidFill>
                  <a:srgbClr val="182B47"/>
                </a:solidFill>
              </a:rPr>
              <a:t>Fondo Monetario Internacional</a:t>
            </a:r>
          </a:p>
          <a:p>
            <a:r>
              <a:rPr lang="es-MX" dirty="0">
                <a:solidFill>
                  <a:srgbClr val="182B47"/>
                </a:solidFill>
              </a:rPr>
              <a:t>Banco de Pagos Internacionales </a:t>
            </a:r>
          </a:p>
        </p:txBody>
      </p:sp>
      <p:sp>
        <p:nvSpPr>
          <p:cNvPr id="5" name="Título 4">
            <a:extLst>
              <a:ext uri="{FF2B5EF4-FFF2-40B4-BE49-F238E27FC236}">
                <a16:creationId xmlns:a16="http://schemas.microsoft.com/office/drawing/2014/main" id="{9BC6847F-32D9-4796-9869-D248B5C6E085}"/>
              </a:ext>
            </a:extLst>
          </p:cNvPr>
          <p:cNvSpPr>
            <a:spLocks noGrp="1"/>
          </p:cNvSpPr>
          <p:nvPr>
            <p:ph type="title"/>
          </p:nvPr>
        </p:nvSpPr>
        <p:spPr/>
        <p:txBody>
          <a:bodyPr/>
          <a:lstStyle/>
          <a:p>
            <a:pPr algn="ctr"/>
            <a:r>
              <a:rPr lang="es-MX" sz="6600" dirty="0"/>
              <a:t>ÍNDICE</a:t>
            </a:r>
          </a:p>
        </p:txBody>
      </p:sp>
      <p:sp>
        <p:nvSpPr>
          <p:cNvPr id="6" name="Marcador de pie de página 5">
            <a:extLst>
              <a:ext uri="{FF2B5EF4-FFF2-40B4-BE49-F238E27FC236}">
                <a16:creationId xmlns:a16="http://schemas.microsoft.com/office/drawing/2014/main" id="{B4322FAD-CC7B-42D5-9018-EA9F258967B7}"/>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410941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Mundial</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89641" y="772698"/>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El tipo de cambio real bilateral (TCR bilateral) es el más simple de los índices de tipo de cambio real. Compara los precios de una misma canasta de bienes entre dos países en una moneda común, y se usa para analizar relaciones económicas bilaterales. Fue ampliamente utilizado en estudios económicos por su simplicidad, especialmente antes del uso de computadoras avanzadas:</a:t>
                </a:r>
              </a:p>
              <a:p>
                <a:pPr algn="just">
                  <a:buClr>
                    <a:srgbClr val="182B47"/>
                  </a:buClr>
                </a:pPr>
                <a:endParaRPr lang="es-MX" sz="1700" dirty="0">
                  <a:solidFill>
                    <a:srgbClr val="182B47"/>
                  </a:solidFill>
                </a:endParaRPr>
              </a:p>
              <a:p>
                <a:pPr marL="228600" algn="just">
                  <a:spcAft>
                    <a:spcPts val="800"/>
                  </a:spcAft>
                </a:pPr>
                <a14:m>
                  <m:oMathPara xmlns:m="http://schemas.openxmlformats.org/officeDocument/2006/math">
                    <m:oMathParaPr>
                      <m:jc m:val="centerGroup"/>
                    </m:oMathParaPr>
                    <m:oMath xmlns:m="http://schemas.openxmlformats.org/officeDocument/2006/math">
                      <m:r>
                        <a:rPr lang="es-MX" sz="17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𝑩𝑹𝑬</m:t>
                      </m:r>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ⅆ</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𝒄</m:t>
                          </m:r>
                        </m:sub>
                      </m:s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𝑬</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ⅆ</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𝒄</m:t>
                              </m:r>
                            </m:sub>
                          </m:s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𝑮𝒇</m:t>
                              </m:r>
                            </m:sub>
                          </m:sSub>
                        </m:num>
                        <m:den>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𝑮𝒅</m:t>
                              </m:r>
                            </m:sub>
                          </m:sSub>
                        </m:den>
                      </m:f>
                    </m:oMath>
                  </m:oMathPara>
                </a14:m>
                <a:endParaRPr lang="es-MX" sz="17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700" dirty="0">
                    <a:solidFill>
                      <a:srgbClr val="182B47"/>
                    </a:solidFill>
                    <a:effectLst/>
                    <a:ea typeface="Calibri" panose="020F0502020204030204" pitchFamily="34" charset="0"/>
                    <a:cs typeface="Times New Roman" panose="02020603050405020304" pitchFamily="18" charset="0"/>
                  </a:rPr>
                  <a:t>Donde:</a:t>
                </a: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ⅆ</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𝑐</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700" dirty="0">
                    <a:solidFill>
                      <a:srgbClr val="182B47"/>
                    </a:solidFill>
                    <a:effectLst/>
                    <a:ea typeface="Times New Roman" panose="02020603050405020304" pitchFamily="18" charset="0"/>
                    <a:cs typeface="Times New Roman" panose="02020603050405020304" pitchFamily="18" charset="0"/>
                  </a:rPr>
                  <a:t> Índice de tipo de cambio nominal definido como unidades de moneda nacional por una unidad de moneda extranjera</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𝐺𝑓</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 </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𝐺𝑑</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700" dirty="0">
                    <a:solidFill>
                      <a:srgbClr val="182B47"/>
                    </a:solidFill>
                    <a:effectLst/>
                    <a:ea typeface="Times New Roman" panose="02020603050405020304" pitchFamily="18" charset="0"/>
                    <a:cs typeface="Times New Roman" panose="02020603050405020304" pitchFamily="18" charset="0"/>
                  </a:rPr>
                  <a:t> Índices de precios general o agregado externo e interno, respectivamente</a:t>
                </a:r>
                <a:endParaRPr lang="es-MX" sz="1700" dirty="0">
                  <a:solidFill>
                    <a:srgbClr val="182B47"/>
                  </a:solidFill>
                  <a:effectLst/>
                  <a:ea typeface="Calibri" panose="020F0502020204030204" pitchFamily="34" charset="0"/>
                  <a:cs typeface="Times New Roman" panose="02020603050405020304" pitchFamily="18" charset="0"/>
                </a:endParaRPr>
              </a:p>
              <a:p>
                <a:pPr algn="just"/>
                <a:r>
                  <a:rPr lang="es-MX" sz="1700" dirty="0">
                    <a:solidFill>
                      <a:srgbClr val="182B47"/>
                    </a:solidFill>
                    <a:effectLst/>
                    <a:ea typeface="Calibri" panose="020F0502020204030204" pitchFamily="34" charset="0"/>
                  </a:rPr>
                  <a:t>El subíndice </a:t>
                </a:r>
                <a14:m>
                  <m:oMath xmlns:m="http://schemas.openxmlformats.org/officeDocument/2006/math">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ⅆ</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𝑐</m:t>
                    </m:r>
                  </m:oMath>
                </a14:m>
                <a:r>
                  <a:rPr lang="es-MX" sz="1700" dirty="0">
                    <a:solidFill>
                      <a:srgbClr val="182B47"/>
                    </a:solidFill>
                    <a:effectLst/>
                    <a:ea typeface="Times New Roman" panose="02020603050405020304" pitchFamily="18" charset="0"/>
                  </a:rPr>
                  <a:t> indica que el TCR se define en términos de moneda nacional, por lo tanto, una caída en el índice </a:t>
                </a:r>
                <a14:m>
                  <m:oMath xmlns:m="http://schemas.openxmlformats.org/officeDocument/2006/math">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𝐵𝑅𝐸</m:t>
                    </m:r>
                    <m:sSub>
                      <m:sSubPr>
                        <m:ctrlPr>
                          <a:rPr lang="es-MX" sz="1700" i="1">
                            <a:solidFill>
                              <a:srgbClr val="182B47"/>
                            </a:solidFill>
                            <a:effectLst/>
                            <a:latin typeface="Cambria Math" panose="020405030504060302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𝑅</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ⅆ</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𝑐</m:t>
                        </m:r>
                      </m:sub>
                    </m:sSub>
                  </m:oMath>
                </a14:m>
                <a:r>
                  <a:rPr lang="es-MX" sz="1700" dirty="0">
                    <a:solidFill>
                      <a:srgbClr val="182B47"/>
                    </a:solidFill>
                    <a:effectLst/>
                    <a:ea typeface="Times New Roman" panose="02020603050405020304" pitchFamily="18" charset="0"/>
                  </a:rPr>
                  <a:t> (que corresponde a una apreciación del tipo de cambio real) refleja un aumento en el índice de tipo de cambio real bilateral externo compara el precio o costo de los bienes y servicios nacionales con los de bienes y servicios extranjeros.</a:t>
                </a:r>
                <a:endParaRPr lang="es-MX" sz="17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89641" y="772698"/>
                <a:ext cx="10972800" cy="5312604"/>
              </a:xfrm>
              <a:prstGeom prst="rect">
                <a:avLst/>
              </a:prstGeom>
              <a:blipFill>
                <a:blip r:embed="rId2"/>
                <a:stretch>
                  <a:fillRect l="-389" r="-333"/>
                </a:stretch>
              </a:blipFill>
            </p:spPr>
            <p:txBody>
              <a:bodyPr/>
              <a:lstStyle/>
              <a:p>
                <a:r>
                  <a:rPr lang="es-MX">
                    <a:noFill/>
                  </a:rPr>
                  <a:t> </a:t>
                </a:r>
              </a:p>
            </p:txBody>
          </p:sp>
        </mc:Fallback>
      </mc:AlternateContent>
    </p:spTree>
    <p:extLst>
      <p:ext uri="{BB962C8B-B14F-4D97-AF65-F5344CB8AC3E}">
        <p14:creationId xmlns:p14="http://schemas.microsoft.com/office/powerpoint/2010/main" val="4281648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Mundial</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3952" y="692696"/>
                <a:ext cx="5874960" cy="4744534"/>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400" b="1" dirty="0">
                  <a:solidFill>
                    <a:srgbClr val="182B47"/>
                  </a:solidFill>
                  <a:cs typeface="Calibri" panose="020F0502020204030204" pitchFamily="34" charset="0"/>
                </a:endParaRPr>
              </a:p>
              <a:p>
                <a:pPr marL="228600" algn="just">
                  <a:spcAft>
                    <a:spcPts val="800"/>
                  </a:spcAft>
                </a:pPr>
                <a14:m>
                  <m:oMathPara xmlns:m="http://schemas.openxmlformats.org/officeDocument/2006/math">
                    <m:oMathParaPr>
                      <m:jc m:val="centerGroup"/>
                    </m:oMathParaPr>
                    <m:oMath xmlns:m="http://schemas.openxmlformats.org/officeDocument/2006/math">
                      <m:r>
                        <a:rPr lang="es-MX" sz="14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𝑹𝑬𝑬</m:t>
                      </m:r>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𝒅𝒄</m:t>
                          </m:r>
                        </m:sub>
                      </m:s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grow m:val="on"/>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sub>
                        <m:sup>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𝒎</m:t>
                          </m:r>
                        </m:sup>
                        <m:e>
                          <m:sSup>
                            <m:sSup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begChr m:val="["/>
                                  <m:endChr m:val="]"/>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𝑬</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𝒅𝒄</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sub>
                                  </m:sSub>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m:t>
                                      </m:r>
                                      <m:r>
                                        <a:rPr lang="es-MX" sz="14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e>
                            <m:sup>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𝝎</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𝒊𝒅</m:t>
                                  </m:r>
                                </m:sub>
                              </m:sSub>
                            </m:sup>
                          </m:sSup>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num>
                            <m:den>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𝑮𝒅</m:t>
                                  </m:r>
                                </m:sub>
                              </m:sSub>
                            </m:den>
                          </m:f>
                        </m:e>
                      </m:nary>
                    </m:oMath>
                  </m:oMathPara>
                </a14:m>
                <a:endParaRPr lang="es-MX" sz="14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400" dirty="0">
                    <a:solidFill>
                      <a:srgbClr val="182B47"/>
                    </a:solidFill>
                    <a:effectLst/>
                    <a:ea typeface="Calibri" panose="020F0502020204030204" pitchFamily="34" charset="0"/>
                    <a:cs typeface="Times New Roman" panose="02020603050405020304" pitchFamily="18" charset="0"/>
                  </a:rPr>
                  <a:t>Donde:</a:t>
                </a:r>
              </a:p>
              <a:p>
                <a:pPr marL="228600" algn="just">
                  <a:spcAft>
                    <a:spcPts val="800"/>
                  </a:spcAft>
                </a:pPr>
                <a14:m>
                  <m:oMath xmlns:m="http://schemas.openxmlformats.org/officeDocument/2006/math">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𝑚</m:t>
                    </m:r>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400" dirty="0">
                    <a:solidFill>
                      <a:srgbClr val="182B47"/>
                    </a:solidFill>
                    <a:effectLst/>
                    <a:ea typeface="Times New Roman" panose="02020603050405020304" pitchFamily="18" charset="0"/>
                    <a:cs typeface="Times New Roman" panose="02020603050405020304" pitchFamily="18" charset="0"/>
                  </a:rPr>
                  <a:t> Número de socios comerciales o competidores del país de origen</a:t>
                </a:r>
                <a:endParaRPr lang="es-MX" sz="14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𝛱</m:t>
                    </m:r>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400" dirty="0">
                    <a:solidFill>
                      <a:srgbClr val="182B47"/>
                    </a:solidFill>
                    <a:effectLst/>
                    <a:ea typeface="Times New Roman" panose="02020603050405020304" pitchFamily="18" charset="0"/>
                    <a:cs typeface="Times New Roman" panose="02020603050405020304" pitchFamily="18" charset="0"/>
                  </a:rPr>
                  <a:t> Producto de los términos entre corchetes entre los m países</a:t>
                </a:r>
                <a:endParaRPr lang="es-MX" sz="14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𝜔</m:t>
                        </m:r>
                      </m:e>
                      <m:sub>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𝑖𝑑</m:t>
                        </m:r>
                      </m:sub>
                    </m:sSub>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400" dirty="0">
                    <a:solidFill>
                      <a:srgbClr val="182B47"/>
                    </a:solidFill>
                    <a:effectLst/>
                    <a:ea typeface="Times New Roman" panose="02020603050405020304" pitchFamily="18" charset="0"/>
                    <a:cs typeface="Times New Roman" panose="02020603050405020304" pitchFamily="18" charset="0"/>
                  </a:rPr>
                  <a:t> Peso apropiado para cada país extranjero </a:t>
                </a:r>
                <a14:m>
                  <m:oMath xmlns:m="http://schemas.openxmlformats.org/officeDocument/2006/math">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d>
                      <m:dPr>
                        <m:ctrlP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=1, …</m:t>
                        </m:r>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𝑚</m:t>
                        </m:r>
                      </m:e>
                    </m:d>
                  </m:oMath>
                </a14:m>
                <a:r>
                  <a:rPr lang="es-MX" sz="1400" dirty="0">
                    <a:solidFill>
                      <a:srgbClr val="182B47"/>
                    </a:solidFill>
                    <a:effectLst/>
                    <a:ea typeface="Times New Roman" panose="02020603050405020304" pitchFamily="18" charset="0"/>
                    <a:cs typeface="Times New Roman" panose="02020603050405020304" pitchFamily="18" charset="0"/>
                  </a:rPr>
                  <a:t> y la suma de los precios debe ser igual a 1</a:t>
                </a:r>
                <a:endParaRPr lang="es-MX" sz="14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400" dirty="0">
                    <a:solidFill>
                      <a:srgbClr val="182B47"/>
                    </a:solidFill>
                    <a:effectLst/>
                    <a:ea typeface="Times New Roman" panose="02020603050405020304" pitchFamily="18" charset="0"/>
                    <a:cs typeface="Times New Roman" panose="02020603050405020304" pitchFamily="18" charset="0"/>
                  </a:rPr>
                  <a:t>Por lo tanto: </a:t>
                </a:r>
                <a:endParaRPr lang="es-MX" sz="14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Para xmlns:m="http://schemas.openxmlformats.org/officeDocument/2006/math">
                    <m:oMathParaPr>
                      <m:jc m:val="centerGroup"/>
                    </m:oMathParaPr>
                    <m:oMath xmlns:m="http://schemas.openxmlformats.org/officeDocument/2006/math">
                      <m:nary>
                        <m:naryPr>
                          <m:chr m:val="∑"/>
                          <m:limLoc m:val="undOvr"/>
                          <m:grow m:val="on"/>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sub>
                        <m:sup>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𝒎</m:t>
                          </m:r>
                        </m:sup>
                        <m:e>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𝝎</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𝒊𝒅</m:t>
                              </m:r>
                            </m:sub>
                          </m:sSub>
                        </m:e>
                      </m:nary>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oMath>
                  </m:oMathPara>
                </a14:m>
                <a:endParaRPr lang="es-MX" sz="1400" b="1"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400" dirty="0">
                    <a:solidFill>
                      <a:srgbClr val="182B47"/>
                    </a:solidFill>
                    <a:effectLst/>
                    <a:ea typeface="Calibri" panose="020F0502020204030204" pitchFamily="34" charset="0"/>
                    <a:cs typeface="Times New Roman" panose="02020603050405020304" pitchFamily="18" charset="0"/>
                  </a:rPr>
                  <a:t>La definición del TCER en términos de moneda extranjera se formula de la siguiente manera:</a:t>
                </a:r>
              </a:p>
              <a:p>
                <a:pPr marL="228600" algn="just">
                  <a:spcAft>
                    <a:spcPts val="800"/>
                  </a:spcAft>
                </a:pPr>
                <a14:m>
                  <m:oMathPara xmlns:m="http://schemas.openxmlformats.org/officeDocument/2006/math">
                    <m:oMathParaPr>
                      <m:jc m:val="centerGroup"/>
                    </m:oMathParaPr>
                    <m:oMath xmlns:m="http://schemas.openxmlformats.org/officeDocument/2006/math">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𝑹𝑬𝑬</m:t>
                      </m:r>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𝒇𝒄</m:t>
                          </m:r>
                        </m:sub>
                      </m:s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grow m:val="on"/>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sub>
                        <m:sup>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𝒎</m:t>
                          </m:r>
                        </m:sup>
                        <m:e>
                          <m:sSup>
                            <m:sSup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begChr m:val="["/>
                                  <m:endChr m:val="]"/>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𝑬</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𝒇𝒄𝒊</m:t>
                                      </m:r>
                                    </m:sub>
                                  </m:s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𝑮𝒊</m:t>
                                      </m:r>
                                    </m:sub>
                                  </m:sSub>
                                </m:e>
                              </m:d>
                            </m:e>
                            <m:sup>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𝝎</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𝒊𝒅</m:t>
                                  </m:r>
                                </m:sub>
                              </m:sSub>
                            </m:sup>
                          </m:sSup>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num>
                            <m:den>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𝑮𝒅</m:t>
                                  </m:r>
                                </m:sub>
                              </m:sSub>
                            </m:den>
                          </m:f>
                        </m:e>
                      </m:nary>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num>
                        <m:den>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𝑹𝑬𝑬</m:t>
                          </m:r>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𝒅𝒄</m:t>
                              </m:r>
                            </m:sub>
                          </m:sSub>
                        </m:den>
                      </m:f>
                    </m:oMath>
                  </m:oMathPara>
                </a14:m>
                <a:endParaRPr lang="es-MX" sz="1400" b="1" dirty="0">
                  <a:solidFill>
                    <a:srgbClr val="182B47"/>
                  </a:solidFill>
                  <a:effectLst/>
                  <a:ea typeface="Calibri" panose="020F0502020204030204" pitchFamily="34" charset="0"/>
                  <a:cs typeface="Times New Roman" panose="02020603050405020304" pitchFamily="18" charset="0"/>
                </a:endParaRPr>
              </a:p>
              <a:p>
                <a:pPr algn="just">
                  <a:buClr>
                    <a:srgbClr val="182B47"/>
                  </a:buClr>
                </a:pPr>
                <a:endParaRPr lang="es-MX" sz="1400" i="1" dirty="0">
                  <a:solidFill>
                    <a:srgbClr val="182B47"/>
                  </a:solidFill>
                  <a:effectLst/>
                  <a:ea typeface="Calibri" panose="020F0502020204030204" pitchFamily="34" charset="0"/>
                  <a:cs typeface="Times New Roman" panose="02020603050405020304" pitchFamily="18" charset="0"/>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3952" y="692696"/>
                <a:ext cx="5874960" cy="4744534"/>
              </a:xfrm>
              <a:prstGeom prst="rect">
                <a:avLst/>
              </a:prstGeom>
              <a:blipFill>
                <a:blip r:embed="rId2"/>
                <a:stretch>
                  <a:fillRect l="-311" r="-311" b="-8226"/>
                </a:stretch>
              </a:blipFill>
            </p:spPr>
            <p:txBody>
              <a:bodyPr/>
              <a:lstStyle/>
              <a:p>
                <a:r>
                  <a:rPr lang="es-MX">
                    <a:noFill/>
                  </a:rPr>
                  <a:t> </a:t>
                </a:r>
              </a:p>
            </p:txBody>
          </p:sp>
        </mc:Fallback>
      </mc:AlternateContent>
      <p:sp>
        <p:nvSpPr>
          <p:cNvPr id="7" name="CuadroTexto 6">
            <a:extLst>
              <a:ext uri="{FF2B5EF4-FFF2-40B4-BE49-F238E27FC236}">
                <a16:creationId xmlns:a16="http://schemas.microsoft.com/office/drawing/2014/main" id="{E4750733-DDB3-4177-AB55-425D2EA4BFD1}"/>
              </a:ext>
            </a:extLst>
          </p:cNvPr>
          <p:cNvSpPr txBox="1"/>
          <p:nvPr/>
        </p:nvSpPr>
        <p:spPr>
          <a:xfrm>
            <a:off x="911424" y="1295285"/>
            <a:ext cx="4248472" cy="3754874"/>
          </a:xfrm>
          <a:prstGeom prst="rect">
            <a:avLst/>
          </a:prstGeom>
          <a:noFill/>
        </p:spPr>
        <p:txBody>
          <a:bodyPr wrap="square">
            <a:spAutoFit/>
          </a:bodyPr>
          <a:lstStyle/>
          <a:p>
            <a:pPr algn="just">
              <a:buClr>
                <a:srgbClr val="182B47"/>
              </a:buClr>
            </a:pPr>
            <a:r>
              <a:rPr lang="es-MX" sz="1700" dirty="0">
                <a:solidFill>
                  <a:srgbClr val="182B47"/>
                </a:solidFill>
              </a:rPr>
              <a:t>El </a:t>
            </a:r>
            <a:r>
              <a:rPr lang="es-MX" sz="1700" b="1" dirty="0">
                <a:solidFill>
                  <a:srgbClr val="182B47"/>
                </a:solidFill>
              </a:rPr>
              <a:t>Tipo de Cambio Real Multilateral (TCER) </a:t>
            </a:r>
            <a:r>
              <a:rPr lang="es-MX" sz="1700" dirty="0">
                <a:solidFill>
                  <a:srgbClr val="182B47"/>
                </a:solidFill>
              </a:rPr>
              <a:t>compara la moneda de un país con un promedio ponderado de varias monedas de socios comerciales, siendo más representativo globalmente que el tipo de cambio real bilateral (TCR bilateral), que solo considera dos países.</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Aunque el TCR bilateral es más simple y útil en ciertos análisis, el TCER es más adecuado para evaluar la competitividad frente a múltiples países. Se calcula en moneda nacional y refleja mejor el impacto de los movimientos cambiarios en contextos internacionales.</a:t>
            </a:r>
          </a:p>
        </p:txBody>
      </p:sp>
    </p:spTree>
    <p:extLst>
      <p:ext uri="{BB962C8B-B14F-4D97-AF65-F5344CB8AC3E}">
        <p14:creationId xmlns:p14="http://schemas.microsoft.com/office/powerpoint/2010/main" val="3714113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609600" y="187691"/>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la Organización para la Cooperación y el Desarrollo Económico (OCDE)</a:t>
            </a:r>
          </a:p>
        </p:txBody>
      </p:sp>
      <mc:AlternateContent xmlns:mc="http://schemas.openxmlformats.org/markup-compatibility/2006" xmlns:a14="http://schemas.microsoft.com/office/drawing/2010/main">
        <mc:Choice Requires="a14">
          <p:sp>
            <p:nvSpPr>
              <p:cNvPr id="11" name="Marcador de contenido 2">
                <a:extLst>
                  <a:ext uri="{FF2B5EF4-FFF2-40B4-BE49-F238E27FC236}">
                    <a16:creationId xmlns:a16="http://schemas.microsoft.com/office/drawing/2014/main" id="{4DCAA868-2AA0-4D18-9E84-49786A9294C1}"/>
                  </a:ext>
                </a:extLst>
              </p:cNvPr>
              <p:cNvSpPr txBox="1">
                <a:spLocks/>
              </p:cNvSpPr>
              <p:nvPr/>
            </p:nvSpPr>
            <p:spPr>
              <a:xfrm>
                <a:off x="595808" y="1160182"/>
                <a:ext cx="10972800" cy="4285042"/>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buSzPct val="100000"/>
                </a:pPr>
                <a:endParaRPr lang="es-MX" sz="1700" dirty="0">
                  <a:solidFill>
                    <a:srgbClr val="182B47"/>
                  </a:solidFill>
                  <a:effectLst/>
                  <a:ea typeface="Calibri" panose="020F0502020204030204" pitchFamily="34" charset="0"/>
                  <a:cs typeface="Times New Roman" panose="02020603050405020304" pitchFamily="18" charset="0"/>
                </a:endParaRPr>
              </a:p>
              <a:p>
                <a:pPr algn="just">
                  <a:buClr>
                    <a:srgbClr val="182B47"/>
                  </a:buClr>
                  <a:buSzPct val="100000"/>
                </a:pPr>
                <a:r>
                  <a:rPr lang="es-MX" sz="1700" dirty="0">
                    <a:solidFill>
                      <a:srgbClr val="182B47"/>
                    </a:solidFill>
                    <a:effectLst/>
                    <a:ea typeface="Calibri" panose="020F0502020204030204" pitchFamily="34" charset="0"/>
                    <a:cs typeface="Times New Roman" panose="02020603050405020304" pitchFamily="18" charset="0"/>
                  </a:rPr>
                  <a:t>La OCDE (1986) define el Tipo de Cambio Real Efectivo (TCRE) como un </a:t>
                </a:r>
                <a:r>
                  <a:rPr lang="es-MX" sz="1700" b="1" dirty="0">
                    <a:solidFill>
                      <a:srgbClr val="182B47"/>
                    </a:solidFill>
                    <a:effectLst/>
                    <a:ea typeface="Calibri" panose="020F0502020204030204" pitchFamily="34" charset="0"/>
                    <a:cs typeface="Times New Roman" panose="02020603050405020304" pitchFamily="18" charset="0"/>
                  </a:rPr>
                  <a:t>indicador clave </a:t>
                </a:r>
                <a:r>
                  <a:rPr lang="es-MX" sz="1700" dirty="0">
                    <a:solidFill>
                      <a:srgbClr val="182B47"/>
                    </a:solidFill>
                    <a:effectLst/>
                    <a:ea typeface="Calibri" panose="020F0502020204030204" pitchFamily="34" charset="0"/>
                    <a:cs typeface="Times New Roman" panose="02020603050405020304" pitchFamily="18" charset="0"/>
                  </a:rPr>
                  <a:t>para medir la </a:t>
                </a:r>
                <a:r>
                  <a:rPr lang="es-MX" sz="1700" b="1" dirty="0">
                    <a:solidFill>
                      <a:srgbClr val="182B47"/>
                    </a:solidFill>
                    <a:effectLst/>
                    <a:ea typeface="Calibri" panose="020F0502020204030204" pitchFamily="34" charset="0"/>
                    <a:cs typeface="Times New Roman" panose="02020603050405020304" pitchFamily="18" charset="0"/>
                  </a:rPr>
                  <a:t>competitividad</a:t>
                </a:r>
                <a:r>
                  <a:rPr lang="es-MX" sz="1700" dirty="0">
                    <a:solidFill>
                      <a:srgbClr val="182B47"/>
                    </a:solidFill>
                    <a:effectLst/>
                    <a:ea typeface="Calibri" panose="020F0502020204030204" pitchFamily="34" charset="0"/>
                    <a:cs typeface="Times New Roman" panose="02020603050405020304" pitchFamily="18" charset="0"/>
                  </a:rPr>
                  <a:t> internacional de un país, al comparar el costo relativo de sus bienes y servicios frente a los de sus principales socios comerciales. Este índice ajusta tanto las variaciones en los tipos de cambio nominales como en los niveles de precios relativos. Para calcularlo, la OCDE utiliza dos índices: el de </a:t>
                </a:r>
                <a:r>
                  <a:rPr lang="es-MX" sz="1700" b="1" dirty="0">
                    <a:solidFill>
                      <a:srgbClr val="182B47"/>
                    </a:solidFill>
                    <a:effectLst/>
                    <a:ea typeface="Calibri" panose="020F0502020204030204" pitchFamily="34" charset="0"/>
                    <a:cs typeface="Times New Roman" panose="02020603050405020304" pitchFamily="18" charset="0"/>
                  </a:rPr>
                  <a:t>precios al consumidor </a:t>
                </a:r>
                <a:r>
                  <a:rPr lang="es-MX" sz="1700" dirty="0">
                    <a:solidFill>
                      <a:srgbClr val="182B47"/>
                    </a:solidFill>
                    <a:effectLst/>
                    <a:ea typeface="Calibri" panose="020F0502020204030204" pitchFamily="34" charset="0"/>
                    <a:cs typeface="Times New Roman" panose="02020603050405020304" pitchFamily="18" charset="0"/>
                  </a:rPr>
                  <a:t>y el de </a:t>
                </a:r>
                <a:r>
                  <a:rPr lang="es-MX" sz="1700" b="1" dirty="0">
                    <a:solidFill>
                      <a:srgbClr val="182B47"/>
                    </a:solidFill>
                    <a:effectLst/>
                    <a:ea typeface="Calibri" panose="020F0502020204030204" pitchFamily="34" charset="0"/>
                    <a:cs typeface="Times New Roman" panose="02020603050405020304" pitchFamily="18" charset="0"/>
                  </a:rPr>
                  <a:t>costos laborales unitarios </a:t>
                </a:r>
                <a:r>
                  <a:rPr lang="es-MX" sz="1700" dirty="0">
                    <a:solidFill>
                      <a:srgbClr val="182B47"/>
                    </a:solidFill>
                    <a:effectLst/>
                    <a:ea typeface="Calibri" panose="020F0502020204030204" pitchFamily="34" charset="0"/>
                    <a:cs typeface="Times New Roman" panose="02020603050405020304" pitchFamily="18" charset="0"/>
                  </a:rPr>
                  <a:t>en manufacturas. Ambos se comparan con promedios ponderados de países competidores. </a:t>
                </a:r>
              </a:p>
              <a:p>
                <a:pPr algn="just">
                  <a:buClr>
                    <a:srgbClr val="182B47"/>
                  </a:buClr>
                  <a:buSzPct val="100000"/>
                </a:pPr>
                <a:r>
                  <a:rPr lang="es-MX" sz="1700" dirty="0">
                    <a:solidFill>
                      <a:srgbClr val="182B47"/>
                    </a:solidFill>
                    <a:effectLst/>
                    <a:ea typeface="Calibri" panose="020F0502020204030204" pitchFamily="34" charset="0"/>
                    <a:cs typeface="Times New Roman" panose="02020603050405020304" pitchFamily="18" charset="0"/>
                  </a:rPr>
                  <a:t>Desde 1970, la OCDE publica estos índices para varios países, incluido México, proporcionando así una medida más precisa de los cambios en competitividad internacional:</a:t>
                </a:r>
              </a:p>
              <a:p>
                <a:pPr marL="228600" algn="just">
                  <a:spcAft>
                    <a:spcPts val="800"/>
                  </a:spcAft>
                </a:pPr>
                <a14:m>
                  <m:oMathPara xmlns:m="http://schemas.openxmlformats.org/officeDocument/2006/math">
                    <m:oMathParaPr>
                      <m:jc m:val="centerGroup"/>
                    </m:oMathParaPr>
                    <m:oMath xmlns:m="http://schemas.openxmlformats.org/officeDocument/2006/math">
                      <m:func>
                        <m:funcPr>
                          <m:ctrlPr>
                            <a:rPr lang="es-MX" sz="17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𝒍𝒏</m:t>
                          </m:r>
                        </m:fName>
                        <m:e>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𝑪</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func>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𝒍𝒏</m:t>
                          </m:r>
                        </m:fName>
                        <m:e>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func>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grow m:val="on"/>
                          <m:supHide m:val="on"/>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𝒋</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sub>
                        <m:sup/>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𝒍𝒏</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𝒘</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𝒊𝒋</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b>
                              </m:sSub>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𝒋</m:t>
                                  </m:r>
                                </m:sub>
                              </m:sSub>
                            </m:e>
                          </m:d>
                        </m:e>
                      </m:nary>
                    </m:oMath>
                  </m:oMathPara>
                </a14:m>
                <a:endParaRPr lang="es-MX" sz="1700" b="1"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Calibri" panose="020F0502020204030204" pitchFamily="34" charset="0"/>
                    <a:cs typeface="Times New Roman" panose="02020603050405020304" pitchFamily="18" charset="0"/>
                  </a:rPr>
                  <a:t>Donde:</a:t>
                </a: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s-MX" sz="1700" dirty="0">
                    <a:solidFill>
                      <a:srgbClr val="182B47"/>
                    </a:solidFill>
                    <a:effectLst/>
                    <a:ea typeface="Times New Roman" panose="02020603050405020304" pitchFamily="18" charset="0"/>
                    <a:cs typeface="Times New Roman" panose="02020603050405020304" pitchFamily="18" charset="0"/>
                  </a:rPr>
                  <a:t>= índice de precios (o costos) en dólares del país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oMath>
                </a14:m>
                <a:r>
                  <a:rPr lang="es-MX" sz="1700" dirty="0">
                    <a:solidFill>
                      <a:srgbClr val="182B47"/>
                    </a:solidFill>
                    <a:effectLst/>
                    <a:ea typeface="Times New Roman" panose="02020603050405020304" pitchFamily="18" charset="0"/>
                    <a:cs typeface="Times New Roman" panose="02020603050405020304" pitchFamily="18" charset="0"/>
                  </a:rPr>
                  <a:t>= patrón de ponderación</a:t>
                </a:r>
                <a:endParaRPr lang="es-MX" sz="1700" dirty="0">
                  <a:solidFill>
                    <a:srgbClr val="182B47"/>
                  </a:solidFill>
                  <a:effectLst/>
                  <a:ea typeface="Calibri" panose="020F0502020204030204" pitchFamily="34" charset="0"/>
                  <a:cs typeface="Times New Roman" panose="02020603050405020304" pitchFamily="18" charset="0"/>
                </a:endParaRPr>
              </a:p>
              <a:p>
                <a:pPr algn="just">
                  <a:buClr>
                    <a:srgbClr val="182B47"/>
                  </a:buClr>
                  <a:buSzPct val="100000"/>
                </a:pPr>
                <a:endParaRPr lang="es-MX" sz="1700" dirty="0">
                  <a:solidFill>
                    <a:srgbClr val="182B47"/>
                  </a:solidFill>
                  <a:effectLst/>
                  <a:ea typeface="Calibri" panose="020F0502020204030204" pitchFamily="34" charset="0"/>
                  <a:cs typeface="Times New Roman" panose="02020603050405020304" pitchFamily="18" charset="0"/>
                </a:endParaRPr>
              </a:p>
            </p:txBody>
          </p:sp>
        </mc:Choice>
        <mc:Fallback xmlns="">
          <p:sp>
            <p:nvSpPr>
              <p:cNvPr id="11" name="Marcador de contenido 2">
                <a:extLst>
                  <a:ext uri="{FF2B5EF4-FFF2-40B4-BE49-F238E27FC236}">
                    <a16:creationId xmlns:a16="http://schemas.microsoft.com/office/drawing/2014/main" id="{4DCAA868-2AA0-4D18-9E84-49786A9294C1}"/>
                  </a:ext>
                </a:extLst>
              </p:cNvPr>
              <p:cNvSpPr txBox="1">
                <a:spLocks noRot="1" noChangeAspect="1" noMove="1" noResize="1" noEditPoints="1" noAdjustHandles="1" noChangeArrowheads="1" noChangeShapeType="1" noTextEdit="1"/>
              </p:cNvSpPr>
              <p:nvPr/>
            </p:nvSpPr>
            <p:spPr>
              <a:xfrm>
                <a:off x="595808" y="1160182"/>
                <a:ext cx="10972800" cy="4285042"/>
              </a:xfrm>
              <a:prstGeom prst="rect">
                <a:avLst/>
              </a:prstGeom>
              <a:blipFill>
                <a:blip r:embed="rId2"/>
                <a:stretch>
                  <a:fillRect l="-389" r="-333"/>
                </a:stretch>
              </a:blipFill>
            </p:spPr>
            <p:txBody>
              <a:bodyPr/>
              <a:lstStyle/>
              <a:p>
                <a:r>
                  <a:rPr lang="es-MX">
                    <a:noFill/>
                  </a:rPr>
                  <a:t> </a:t>
                </a:r>
              </a:p>
            </p:txBody>
          </p:sp>
        </mc:Fallback>
      </mc:AlternateContent>
    </p:spTree>
    <p:extLst>
      <p:ext uri="{BB962C8B-B14F-4D97-AF65-F5344CB8AC3E}">
        <p14:creationId xmlns:p14="http://schemas.microsoft.com/office/powerpoint/2010/main" val="278372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DB7975F2-2129-47DD-B75F-9A45F0663839}"/>
              </a:ext>
            </a:extLst>
          </p:cNvPr>
          <p:cNvSpPr>
            <a:spLocks noGrp="1"/>
          </p:cNvSpPr>
          <p:nvPr>
            <p:ph type="ftr" sz="quarter" idx="11"/>
          </p:nvPr>
        </p:nvSpPr>
        <p:spPr>
          <a:xfrm>
            <a:off x="0" y="6396850"/>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sz="1100" dirty="0">
              <a:solidFill>
                <a:srgbClr val="000000"/>
              </a:solidFill>
            </a:endParaRP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E3D586D7-3273-45F8-8DA9-481DD0AAE04E}"/>
                  </a:ext>
                </a:extLst>
              </p:cNvPr>
              <p:cNvSpPr txBox="1"/>
              <p:nvPr/>
            </p:nvSpPr>
            <p:spPr>
              <a:xfrm>
                <a:off x="459802" y="391714"/>
                <a:ext cx="5616624" cy="5709448"/>
              </a:xfrm>
              <a:prstGeom prst="rect">
                <a:avLst/>
              </a:prstGeom>
              <a:noFill/>
            </p:spPr>
            <p:txBody>
              <a:bodyPr wrap="square">
                <a:spAutoFit/>
              </a:bodyPr>
              <a:lstStyle/>
              <a:p>
                <a:pPr marL="228600" algn="just">
                  <a:spcAft>
                    <a:spcPts val="800"/>
                  </a:spcAft>
                </a:pPr>
                <a:r>
                  <a:rPr lang="es-MX" sz="1700" dirty="0">
                    <a:solidFill>
                      <a:srgbClr val="182B47"/>
                    </a:solidFill>
                    <a:effectLst/>
                    <a:ea typeface="Calibri" panose="020F0502020204030204" pitchFamily="34" charset="0"/>
                    <a:cs typeface="Times New Roman" panose="02020603050405020304" pitchFamily="18" charset="0"/>
                  </a:rPr>
                  <a:t>Los índices en dólares pueden ser reescritos como:</a:t>
                </a:r>
              </a:p>
              <a:p>
                <a:pPr marL="228600" algn="just">
                  <a:spcAft>
                    <a:spcPts val="800"/>
                  </a:spcAft>
                </a:pPr>
                <a14:m>
                  <m:oMathPara xmlns:m="http://schemas.openxmlformats.org/officeDocument/2006/math">
                    <m:oMathParaPr>
                      <m:jc m:val="centerGroup"/>
                    </m:oMathParaPr>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𝑙</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m:oMathPara>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Calibri" panose="020F0502020204030204" pitchFamily="34" charset="0"/>
                    <a:cs typeface="Times New Roman" panose="02020603050405020304" pitchFamily="18" charset="0"/>
                  </a:rPr>
                  <a:t>Donde: </a:t>
                </a:r>
              </a:p>
              <a:p>
                <a:pPr marL="228600" algn="just">
                  <a:spcAft>
                    <a:spcPts val="800"/>
                  </a:spcAft>
                </a:pPr>
                <a14:m>
                  <m:oMath xmlns:m="http://schemas.openxmlformats.org/officeDocument/2006/math">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𝑙</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s-MX" sz="1700" dirty="0">
                    <a:solidFill>
                      <a:srgbClr val="182B47"/>
                    </a:solidFill>
                    <a:effectLst/>
                    <a:ea typeface="Times New Roman" panose="02020603050405020304" pitchFamily="18" charset="0"/>
                    <a:cs typeface="Times New Roman" panose="02020603050405020304" pitchFamily="18" charset="0"/>
                  </a:rPr>
                  <a:t>= precio expresado en la moneda del país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s-MX" sz="1700" dirty="0">
                    <a:solidFill>
                      <a:srgbClr val="182B47"/>
                    </a:solidFill>
                    <a:effectLst/>
                    <a:ea typeface="Times New Roman" panose="02020603050405020304" pitchFamily="18" charset="0"/>
                    <a:cs typeface="Times New Roman" panose="02020603050405020304" pitchFamily="18" charset="0"/>
                  </a:rPr>
                  <a:t>= tipo de cambio con respecto al dólar</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La ecuación puede ser reescrita como:</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Para xmlns:m="http://schemas.openxmlformats.org/officeDocument/2006/math">
                    <m:oMathParaPr>
                      <m:jc m:val="centerGroup"/>
                    </m:oMathParaPr>
                    <m:oMath xmlns:m="http://schemas.openxmlformats.org/officeDocument/2006/math">
                      <m:func>
                        <m:func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𝑙𝑛</m:t>
                          </m:r>
                        </m:fName>
                        <m:e>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𝐶</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e>
                      </m:func>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𝑙𝑛</m:t>
                          </m:r>
                        </m:fName>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𝑙</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e>
                      </m:func>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grow m:val="on"/>
                          <m:supHide m:val="on"/>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𝑗</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up/>
                        <m:e>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𝑖𝑗</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s-MX" sz="170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ln</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𝑃𝑙</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𝑗</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𝑗</m:t>
                              </m:r>
                            </m:sub>
                          </m:sSub>
                        </m:e>
                      </m:nary>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Para xmlns:m="http://schemas.openxmlformats.org/officeDocument/2006/math">
                    <m:oMathParaPr>
                      <m:jc m:val="centerGroup"/>
                    </m:oMathParaPr>
                    <m:oMath xmlns:m="http://schemas.openxmlformats.org/officeDocument/2006/math">
                      <m:func>
                        <m:func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uncPr>
                        <m:fNa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𝑙𝑛</m:t>
                          </m:r>
                        </m:fName>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e>
                      </m:func>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𝑙𝑛𝑃𝑙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grow m:val="on"/>
                          <m:supHide m:val="on"/>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𝑙𝑛𝑃𝑙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𝑙𝑛𝐸</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grow m:val="on"/>
                          <m:supHide m:val="on"/>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𝑙𝑛𝐸</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oMath>
                  </m:oMathPara>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Por lo tanto, </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Para xmlns:m="http://schemas.openxmlformats.org/officeDocument/2006/math">
                    <m:oMathParaPr>
                      <m:jc m:val="centerGroup"/>
                    </m:oMathParaPr>
                    <m:oMath xmlns:m="http://schemas.openxmlformats.org/officeDocument/2006/math">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70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subSup"/>
                              <m:supHide m:val="on"/>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e>
                          </m:nary>
                        </m:num>
                        <m:den>
                          <m:nary>
                            <m:naryPr>
                              <m:chr m:val="∏"/>
                              <m:limLoc m:val="subSup"/>
                              <m:supHide m:val="on"/>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𝑃</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𝑃𝑙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en>
                      </m:f>
                    </m:oMath>
                  </m:oMathPara>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es-MX" sz="1700" dirty="0">
                    <a:solidFill>
                      <a:srgbClr val="182B47"/>
                    </a:solidFill>
                    <a:effectLst/>
                    <a:ea typeface="Times New Roman" panose="02020603050405020304" pitchFamily="18" charset="0"/>
                    <a:cs typeface="Times New Roman" panose="02020603050405020304" pitchFamily="18" charset="0"/>
                  </a:rPr>
                  <a:t>= tipo de cambio real efectivo para el país i donde </a:t>
                </a:r>
                <a:r>
                  <a:rPr lang="es-MX" sz="1700" dirty="0" err="1">
                    <a:solidFill>
                      <a:srgbClr val="182B47"/>
                    </a:solidFill>
                    <a:effectLst/>
                    <a:ea typeface="Times New Roman" panose="02020603050405020304" pitchFamily="18" charset="0"/>
                    <a:cs typeface="Times New Roman" panose="02020603050405020304" pitchFamily="18" charset="0"/>
                  </a:rPr>
                  <a:t>Pl</a:t>
                </a:r>
                <a:r>
                  <a:rPr lang="es-MX" sz="1700" dirty="0">
                    <a:solidFill>
                      <a:srgbClr val="182B47"/>
                    </a:solidFill>
                    <a:effectLst/>
                    <a:ea typeface="Times New Roman" panose="02020603050405020304" pitchFamily="18" charset="0"/>
                    <a:cs typeface="Times New Roman" panose="02020603050405020304" pitchFamily="18" charset="0"/>
                  </a:rPr>
                  <a:t> es usado como el índice de precios deflactor, es decir, si </a:t>
                </a:r>
                <a:r>
                  <a:rPr lang="es-MX" sz="1700" dirty="0" err="1">
                    <a:solidFill>
                      <a:srgbClr val="182B47"/>
                    </a:solidFill>
                    <a:effectLst/>
                    <a:ea typeface="Times New Roman" panose="02020603050405020304" pitchFamily="18" charset="0"/>
                    <a:cs typeface="Times New Roman" panose="02020603050405020304" pitchFamily="18" charset="0"/>
                  </a:rPr>
                  <a:t>Pl</a:t>
                </a:r>
                <a:r>
                  <a:rPr lang="es-MX" sz="1700" dirty="0">
                    <a:solidFill>
                      <a:srgbClr val="182B47"/>
                    </a:solidFill>
                    <a:effectLst/>
                    <a:ea typeface="Times New Roman" panose="02020603050405020304" pitchFamily="18" charset="0"/>
                    <a:cs typeface="Times New Roman" panose="02020603050405020304" pitchFamily="18" charset="0"/>
                  </a:rPr>
                  <a:t> es el índice de costos unitarios laborales, tendría:</a:t>
                </a:r>
                <a:endParaRPr lang="es-MX" sz="1700" dirty="0">
                  <a:solidFill>
                    <a:srgbClr val="182B47"/>
                  </a:solidFill>
                  <a:effectLst/>
                  <a:ea typeface="Calibri" panose="020F0502020204030204" pitchFamily="34" charset="0"/>
                  <a:cs typeface="Times New Roman" panose="02020603050405020304" pitchFamily="18" charset="0"/>
                </a:endParaRPr>
              </a:p>
            </p:txBody>
          </p:sp>
        </mc:Choice>
        <mc:Fallback xmlns="">
          <p:sp>
            <p:nvSpPr>
              <p:cNvPr id="5" name="CuadroTexto 4">
                <a:extLst>
                  <a:ext uri="{FF2B5EF4-FFF2-40B4-BE49-F238E27FC236}">
                    <a16:creationId xmlns:a16="http://schemas.microsoft.com/office/drawing/2014/main" id="{E3D586D7-3273-45F8-8DA9-481DD0AAE04E}"/>
                  </a:ext>
                </a:extLst>
              </p:cNvPr>
              <p:cNvSpPr txBox="1">
                <a:spLocks noRot="1" noChangeAspect="1" noMove="1" noResize="1" noEditPoints="1" noAdjustHandles="1" noChangeArrowheads="1" noChangeShapeType="1" noTextEdit="1"/>
              </p:cNvSpPr>
              <p:nvPr/>
            </p:nvSpPr>
            <p:spPr>
              <a:xfrm>
                <a:off x="459802" y="391714"/>
                <a:ext cx="5616624" cy="5709448"/>
              </a:xfrm>
              <a:prstGeom prst="rect">
                <a:avLst/>
              </a:prstGeom>
              <a:blipFill>
                <a:blip r:embed="rId2"/>
                <a:stretch>
                  <a:fillRect t="-320" r="-651" b="-42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03181A91-7FA6-4A04-8AEA-3F28E3448220}"/>
                  </a:ext>
                </a:extLst>
              </p:cNvPr>
              <p:cNvSpPr txBox="1"/>
              <p:nvPr/>
            </p:nvSpPr>
            <p:spPr>
              <a:xfrm>
                <a:off x="6751784" y="695162"/>
                <a:ext cx="4800199" cy="5102551"/>
              </a:xfrm>
              <a:prstGeom prst="rect">
                <a:avLst/>
              </a:prstGeom>
              <a:noFill/>
            </p:spPr>
            <p:txBody>
              <a:bodyPr wrap="square">
                <a:spAutoFit/>
              </a:bodyPr>
              <a:lstStyle/>
              <a:p>
                <a:pPr marL="228600" algn="just">
                  <a:spcAft>
                    <a:spcPts val="800"/>
                  </a:spcAft>
                </a:pPr>
                <a14:m>
                  <m:oMathPara xmlns:m="http://schemas.openxmlformats.org/officeDocument/2006/math">
                    <m:oMathParaPr>
                      <m:jc m:val="centerGroup"/>
                    </m:oMathParaPr>
                    <m:oMath xmlns:m="http://schemas.openxmlformats.org/officeDocument/2006/math">
                      <m:sSub>
                        <m:sSubPr>
                          <m:ctrlP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𝑻𝑪𝑹</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𝑼𝑳𝑪</m:t>
                          </m:r>
                        </m:e>
                        <m:sub>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𝑶𝑪𝑫𝑬</m:t>
                              </m:r>
                            </m:sub>
                          </m:sSub>
                        </m:sub>
                      </m:sSub>
                      <m:r>
                        <a:rPr lang="es-MX" sz="1700" b="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𝑬</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subSup"/>
                              <m:supHide m:val="on"/>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e>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𝒊𝒋</m:t>
                                  </m:r>
                                </m:sub>
                              </m:s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𝑬</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e>
                          </m:nary>
                        </m:num>
                        <m:den>
                          <m:nary>
                            <m:naryPr>
                              <m:chr m:val="∏"/>
                              <m:limLoc m:val="subSup"/>
                              <m:supHide m:val="on"/>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𝑷</m:t>
                              </m:r>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𝒍</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𝒊𝒋</m:t>
                                  </m:r>
                                </m:sub>
                              </m:s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𝑷𝒍</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den>
                      </m:f>
                    </m:oMath>
                  </m:oMathPara>
                </a14:m>
                <a:endParaRPr lang="es-MX" sz="1700" b="1"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Donde:</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𝑃𝑙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𝑃𝑙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es-MX" sz="1700" dirty="0">
                    <a:solidFill>
                      <a:srgbClr val="182B47"/>
                    </a:solidFill>
                    <a:effectLst/>
                    <a:ea typeface="Times New Roman" panose="02020603050405020304" pitchFamily="18" charset="0"/>
                    <a:cs typeface="Times New Roman" panose="02020603050405020304" pitchFamily="18" charset="0"/>
                  </a:rPr>
                  <a:t>= son los índices de precios al consumidor para el país i y j, respectivamente.</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El esquema de ponderación </a:t>
                </a:r>
                <a14:m>
                  <m:oMath xmlns:m="http://schemas.openxmlformats.org/officeDocument/2006/math">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oMath>
                </a14:m>
                <a:r>
                  <a:rPr lang="es-MX" sz="1700" dirty="0">
                    <a:solidFill>
                      <a:srgbClr val="182B47"/>
                    </a:solidFill>
                    <a:effectLst/>
                    <a:ea typeface="Times New Roman" panose="02020603050405020304" pitchFamily="18" charset="0"/>
                    <a:cs typeface="Times New Roman" panose="02020603050405020304" pitchFamily="18" charset="0"/>
                  </a:rPr>
                  <a:t>, que se asume refleja la importancia relativa del competidor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oMath>
                </a14:m>
                <a:r>
                  <a:rPr lang="es-MX" sz="1700" dirty="0">
                    <a:solidFill>
                      <a:srgbClr val="182B47"/>
                    </a:solidFill>
                    <a:effectLst/>
                    <a:ea typeface="Times New Roman" panose="02020603050405020304" pitchFamily="18" charset="0"/>
                    <a:cs typeface="Times New Roman" panose="02020603050405020304" pitchFamily="18" charset="0"/>
                  </a:rPr>
                  <a:t> en el país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Esta ponderación es medida a través de la suma de la parte de las importaciones del país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ofertadas por el país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d>
                      <m:d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𝑀</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e>
                    </m:d>
                  </m:oMath>
                </a14:m>
                <a:r>
                  <a:rPr lang="es-MX" sz="1700" dirty="0">
                    <a:solidFill>
                      <a:srgbClr val="182B47"/>
                    </a:solidFill>
                    <a:effectLst/>
                    <a:ea typeface="Times New Roman" panose="02020603050405020304" pitchFamily="18" charset="0"/>
                    <a:cs typeface="Times New Roman" panose="02020603050405020304" pitchFamily="18" charset="0"/>
                  </a:rPr>
                  <a:t> sobre todos los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mercados, multiplicado por la parte del total de las exportaciones del país</a:t>
                </a:r>
                <a:r>
                  <a:rPr lang="es-MX" sz="1700" i="1" dirty="0">
                    <a:solidFill>
                      <a:srgbClr val="182B47"/>
                    </a:solidFill>
                    <a:effectLst/>
                    <a:ea typeface="Times New Roman" panose="02020603050405020304" pitchFamily="18" charset="0"/>
                    <a:cs typeface="Times New Roman" panose="02020603050405020304" pitchFamily="18" charset="0"/>
                  </a:rPr>
                  <a:t>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hacia los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𝑠</m:t>
                    </m:r>
                  </m:oMath>
                </a14:m>
                <a:r>
                  <a:rPr lang="es-MX" sz="1700" dirty="0">
                    <a:solidFill>
                      <a:srgbClr val="182B47"/>
                    </a:solidFill>
                    <a:effectLst/>
                    <a:ea typeface="Times New Roman" panose="02020603050405020304" pitchFamily="18" charset="0"/>
                    <a:cs typeface="Times New Roman" panose="02020603050405020304" pitchFamily="18" charset="0"/>
                  </a:rPr>
                  <a:t> mercados </a:t>
                </a:r>
                <a14:m>
                  <m:oMath xmlns:m="http://schemas.openxmlformats.org/officeDocument/2006/math">
                    <m:d>
                      <m:d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𝑘𝑖</m:t>
                            </m:r>
                          </m:sub>
                        </m:sSub>
                      </m:e>
                    </m:d>
                  </m:oMath>
                </a14:m>
                <a:r>
                  <a:rPr lang="es-MX" sz="1700" dirty="0">
                    <a:solidFill>
                      <a:srgbClr val="182B47"/>
                    </a:solidFill>
                    <a:effectLst/>
                    <a:ea typeface="Times New Roman" panose="02020603050405020304" pitchFamily="18" charset="0"/>
                    <a:cs typeface="Times New Roman" panose="02020603050405020304" pitchFamily="18" charset="0"/>
                  </a:rPr>
                  <a:t>. Algebraicamente podríamos expresar lo anterior como:</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Para xmlns:m="http://schemas.openxmlformats.org/officeDocument/2006/math">
                    <m:oMathParaPr>
                      <m:jc m:val="centerGroup"/>
                    </m:oMathParaPr>
                    <m:oMath xmlns:m="http://schemas.openxmlformats.org/officeDocument/2006/math">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𝐰</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𝐢𝐣</m:t>
                          </m:r>
                        </m:sub>
                      </m:s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supHide m:val="on"/>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m:t>
                          </m:r>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𝐣</m:t>
                          </m:r>
                        </m:sub>
                        <m:sup/>
                        <m:e>
                          <m:f>
                            <m:f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𝐗</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𝐤𝐢</m:t>
                                  </m:r>
                                </m:sub>
                              </m:sSub>
                            </m:num>
                            <m:den>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𝐗</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𝐤</m:t>
                                  </m:r>
                                </m:sub>
                              </m:sSub>
                            </m:den>
                          </m:f>
                        </m:e>
                      </m:nary>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𝐌</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𝐢𝐣</m:t>
                              </m:r>
                            </m:sub>
                          </m:sSub>
                        </m:num>
                        <m:den>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𝐌</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m:t>
                              </m:r>
                            </m:sub>
                          </m:sSub>
                        </m:den>
                      </m:f>
                    </m:oMath>
                  </m:oMathPara>
                </a14:m>
                <a:endParaRPr lang="es-MX" sz="1700" b="1" dirty="0">
                  <a:solidFill>
                    <a:srgbClr val="182B47"/>
                  </a:solidFill>
                  <a:effectLst/>
                  <a:ea typeface="Calibri" panose="020F0502020204030204" pitchFamily="34" charset="0"/>
                  <a:cs typeface="Times New Roman" panose="02020603050405020304" pitchFamily="18" charset="0"/>
                </a:endParaRPr>
              </a:p>
            </p:txBody>
          </p:sp>
        </mc:Choice>
        <mc:Fallback xmlns="">
          <p:sp>
            <p:nvSpPr>
              <p:cNvPr id="9" name="CuadroTexto 8">
                <a:extLst>
                  <a:ext uri="{FF2B5EF4-FFF2-40B4-BE49-F238E27FC236}">
                    <a16:creationId xmlns:a16="http://schemas.microsoft.com/office/drawing/2014/main" id="{03181A91-7FA6-4A04-8AEA-3F28E3448220}"/>
                  </a:ext>
                </a:extLst>
              </p:cNvPr>
              <p:cNvSpPr txBox="1">
                <a:spLocks noRot="1" noChangeAspect="1" noMove="1" noResize="1" noEditPoints="1" noAdjustHandles="1" noChangeArrowheads="1" noChangeShapeType="1" noTextEdit="1"/>
              </p:cNvSpPr>
              <p:nvPr/>
            </p:nvSpPr>
            <p:spPr>
              <a:xfrm>
                <a:off x="6751784" y="695162"/>
                <a:ext cx="4800199" cy="5102551"/>
              </a:xfrm>
              <a:prstGeom prst="rect">
                <a:avLst/>
              </a:prstGeom>
              <a:blipFill>
                <a:blip r:embed="rId3"/>
                <a:stretch>
                  <a:fillRect r="-762"/>
                </a:stretch>
              </a:blipFill>
            </p:spPr>
            <p:txBody>
              <a:bodyPr/>
              <a:lstStyle/>
              <a:p>
                <a:r>
                  <a:rPr lang="es-MX">
                    <a:noFill/>
                  </a:rPr>
                  <a:t> </a:t>
                </a:r>
              </a:p>
            </p:txBody>
          </p:sp>
        </mc:Fallback>
      </mc:AlternateContent>
      <p:cxnSp>
        <p:nvCxnSpPr>
          <p:cNvPr id="11" name="Conector recto de flecha 10">
            <a:extLst>
              <a:ext uri="{FF2B5EF4-FFF2-40B4-BE49-F238E27FC236}">
                <a16:creationId xmlns:a16="http://schemas.microsoft.com/office/drawing/2014/main" id="{CF1D6007-93F9-4779-A7D5-38D314630A61}"/>
              </a:ext>
            </a:extLst>
          </p:cNvPr>
          <p:cNvCxnSpPr>
            <a:cxnSpLocks/>
            <a:stCxn id="5" idx="3"/>
            <a:endCxn id="9" idx="1"/>
          </p:cNvCxnSpPr>
          <p:nvPr/>
        </p:nvCxnSpPr>
        <p:spPr>
          <a:xfrm>
            <a:off x="6076426" y="3246438"/>
            <a:ext cx="67535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167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Europeo (BCE)</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772698"/>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La metodología de cálculo que utiliza el BCE tanto para el cálculo de las ponderaciones, como para su agregación en el NEER y REER considera tres grupos de países para calcular sus índices de tipo de cambio: Uno que agrupa 12 países (EER-12), otro de 20 países (EER-20) y otro de 40 países (EER-40). Esto tiene la virtud de que, para calcular las ponderaciones de las agrupaciones de menores países, se considera toda la información contenida en la agrupación mayor, evitando así potenciales sesgos de medición.</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Se utilizan </a:t>
            </a:r>
            <a:r>
              <a:rPr lang="es-MX" sz="1700" b="1" dirty="0">
                <a:solidFill>
                  <a:srgbClr val="182B47"/>
                </a:solidFill>
              </a:rPr>
              <a:t>cinco deflactores </a:t>
            </a:r>
            <a:r>
              <a:rPr lang="es-MX" sz="1700" dirty="0">
                <a:solidFill>
                  <a:srgbClr val="182B47"/>
                </a:solidFill>
              </a:rPr>
              <a:t>distintos, para calcular el REER </a:t>
            </a:r>
            <a:r>
              <a:rPr lang="es-MX" sz="1700" u="sng" dirty="0">
                <a:solidFill>
                  <a:srgbClr val="182B47"/>
                </a:solidFill>
              </a:rPr>
              <a:t>trimestralmente</a:t>
            </a:r>
            <a:r>
              <a:rPr lang="es-MX" sz="1700" dirty="0">
                <a:solidFill>
                  <a:srgbClr val="182B47"/>
                </a:solidFill>
              </a:rPr>
              <a:t> de EER-20 y EER-12, se calcula un REER deflactado con</a:t>
            </a:r>
            <a:r>
              <a:rPr lang="es-MX" sz="1700" b="1" dirty="0">
                <a:solidFill>
                  <a:srgbClr val="182B47"/>
                </a:solidFill>
              </a:rPr>
              <a:t>: costos laborales unitarios totales</a:t>
            </a:r>
            <a:r>
              <a:rPr lang="es-MX" sz="1700" dirty="0">
                <a:solidFill>
                  <a:srgbClr val="182B47"/>
                </a:solidFill>
              </a:rPr>
              <a:t>, </a:t>
            </a:r>
            <a:r>
              <a:rPr lang="es-MX" sz="1700" b="1" dirty="0">
                <a:solidFill>
                  <a:srgbClr val="182B47"/>
                </a:solidFill>
              </a:rPr>
              <a:t>costos laborales unitarios del sector manufacturero y deflactor del PIB</a:t>
            </a:r>
            <a:r>
              <a:rPr lang="es-MX" sz="1700" dirty="0">
                <a:solidFill>
                  <a:srgbClr val="182B47"/>
                </a:solidFill>
              </a:rPr>
              <a:t>. Por su parte, </a:t>
            </a:r>
            <a:r>
              <a:rPr lang="es-MX" sz="1700" u="sng" dirty="0">
                <a:solidFill>
                  <a:srgbClr val="182B47"/>
                </a:solidFill>
              </a:rPr>
              <a:t>mensualmente</a:t>
            </a:r>
            <a:r>
              <a:rPr lang="es-MX" sz="1700" dirty="0">
                <a:solidFill>
                  <a:srgbClr val="182B47"/>
                </a:solidFill>
              </a:rPr>
              <a:t> se calcula con los </a:t>
            </a:r>
            <a:r>
              <a:rPr lang="es-MX" sz="1700" b="1" dirty="0">
                <a:solidFill>
                  <a:srgbClr val="182B47"/>
                </a:solidFill>
              </a:rPr>
              <a:t>índices de precios al productor y al consumidor</a:t>
            </a:r>
            <a:r>
              <a:rPr lang="es-MX" sz="1700" dirty="0">
                <a:solidFill>
                  <a:srgbClr val="182B47"/>
                </a:solidFill>
              </a:rPr>
              <a:t>. Y la agrupación mayor, EER-40, dispone solo de índices de tipo de cambio deflactados con el </a:t>
            </a:r>
            <a:r>
              <a:rPr lang="es-MX" sz="1700" b="1" dirty="0">
                <a:solidFill>
                  <a:srgbClr val="182B47"/>
                </a:solidFill>
              </a:rPr>
              <a:t>IPC</a:t>
            </a:r>
            <a:r>
              <a:rPr lang="es-MX" sz="1700" dirty="0">
                <a:solidFill>
                  <a:srgbClr val="182B47"/>
                </a:solidFill>
              </a:rPr>
              <a:t> y con periodicidad mensual. Esta restricción con relación a los otros dos grupos, se debe a que no todos los países del EER-40 cuentan con todos los deflactores, con la calidad y oportunidad necesaria para su uso.</a:t>
            </a:r>
          </a:p>
        </p:txBody>
      </p:sp>
    </p:spTree>
    <p:extLst>
      <p:ext uri="{BB962C8B-B14F-4D97-AF65-F5344CB8AC3E}">
        <p14:creationId xmlns:p14="http://schemas.microsoft.com/office/powerpoint/2010/main" val="89313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Europeo (BCE)</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89641" y="772698"/>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De acuerdo con el BCE (s.f.) los tipos de cambio efectivos (EER) del euro se calculan como medias geométricas ponderadas de los tipos de cambio bilaterales del euro frente a las monedas de los principales socios comerciales de la zona del euro. Un aumento en el índice indica una apreciación de la EER del euro. Las ponderaciones de cada socio comercial se determinan considerando las importaciones y exportaciones de bienes manufacturados entre dicho socio y la zona del euro. El EER nominal del euro se define de la siguiente manera:</a:t>
                </a:r>
              </a:p>
              <a:p>
                <a:pPr marL="228600" algn="just">
                  <a:spcAft>
                    <a:spcPts val="800"/>
                  </a:spcAft>
                </a:pPr>
                <a14:m>
                  <m:oMathPara xmlns:m="http://schemas.openxmlformats.org/officeDocument/2006/math">
                    <m:oMathParaPr>
                      <m:jc m:val="centerGroup"/>
                    </m:oMathParaPr>
                    <m:oMath xmlns:m="http://schemas.openxmlformats.org/officeDocument/2006/math">
                      <m:r>
                        <a:rPr lang="es-MX" sz="17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𝑵𝑬𝑬</m:t>
                      </m:r>
                      <m:sSup>
                        <m:s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𝑹</m:t>
                          </m:r>
                        </m:e>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nary>
                        <m:naryPr>
                          <m:chr m:val="∏"/>
                          <m:limLoc m:val="undOv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naryPr>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sub>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m:t>
                          </m:r>
                        </m:sup>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sSubSup>
                            <m:sSub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𝒆</m:t>
                              </m:r>
                            </m:e>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𝒆𝒖𝒓𝒐</m:t>
                              </m:r>
                            </m:sub>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bSup>
                          <m:sSup>
                            <m:s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e>
                            <m:sup>
                              <m:sSub>
                                <m:sSub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𝒘</m:t>
                                  </m:r>
                                </m:e>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sub>
                              </m:sSub>
                            </m:sup>
                          </m:sSup>
                        </m:e>
                      </m:nary>
                    </m:oMath>
                  </m:oMathPara>
                </a14:m>
                <a:endParaRPr lang="es-MX" sz="17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700" dirty="0">
                    <a:solidFill>
                      <a:srgbClr val="182B47"/>
                    </a:solidFill>
                    <a:effectLst/>
                    <a:ea typeface="Yu Gothic" panose="020B0400000000000000" pitchFamily="34" charset="-128"/>
                    <a:cs typeface="Times New Roman" panose="02020603050405020304" pitchFamily="18" charset="0"/>
                  </a:rPr>
                  <a:t>Donde: </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𝑁</m:t>
                    </m:r>
                  </m:oMath>
                </a14:m>
                <a:r>
                  <a:rPr lang="es-MX" sz="1700" dirty="0">
                    <a:solidFill>
                      <a:srgbClr val="182B47"/>
                    </a:solidFill>
                    <a:effectLst/>
                    <a:ea typeface="Yu Gothic" panose="020B0400000000000000" pitchFamily="34" charset="-128"/>
                    <a:cs typeface="Times New Roman" panose="02020603050405020304" pitchFamily="18" charset="0"/>
                  </a:rPr>
                  <a:t>= número de socios comerciales en el grupo de referencia</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sSubSup>
                      <m:sSubSupPr>
                        <m:ctrlP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𝑒</m:t>
                        </m:r>
                      </m:e>
                      <m:sub>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𝑒𝑢𝑟𝑜</m:t>
                        </m:r>
                      </m:sub>
                      <m:sup>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𝑡</m:t>
                        </m:r>
                      </m:sup>
                    </m:sSubSup>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oMath>
                </a14:m>
                <a:r>
                  <a:rPr lang="es-MX" sz="1700" dirty="0">
                    <a:solidFill>
                      <a:srgbClr val="182B47"/>
                    </a:solidFill>
                    <a:effectLst/>
                    <a:ea typeface="Yu Gothic" panose="020B0400000000000000" pitchFamily="34" charset="-128"/>
                    <a:cs typeface="Times New Roman" panose="02020603050405020304" pitchFamily="18" charset="0"/>
                  </a:rPr>
                  <a:t>= índice de la tasa de cambio promedio de la moneda del socio comercial i frente al euro en un periodo t</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Pr>
                      <m:e>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𝑤</m:t>
                        </m:r>
                      </m:e>
                      <m:sub>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sub>
                    </m:sSub>
                  </m:oMath>
                </a14:m>
                <a:r>
                  <a:rPr lang="es-MX" sz="1700" dirty="0">
                    <a:solidFill>
                      <a:srgbClr val="182B47"/>
                    </a:solidFill>
                    <a:effectLst/>
                    <a:ea typeface="Yu Gothic" panose="020B0400000000000000" pitchFamily="34" charset="-128"/>
                    <a:cs typeface="Times New Roman" panose="02020603050405020304" pitchFamily="18" charset="0"/>
                  </a:rPr>
                  <a:t>= peso comercial asignado a la moneda del socio comercial i</a:t>
                </a:r>
                <a:endParaRPr lang="es-MX" sz="1700" dirty="0">
                  <a:solidFill>
                    <a:srgbClr val="182B47"/>
                  </a:solidFill>
                  <a:effectLst/>
                  <a:ea typeface="Calibri" panose="020F0502020204030204" pitchFamily="34" charset="0"/>
                  <a:cs typeface="Times New Roman" panose="02020603050405020304" pitchFamily="18" charset="0"/>
                </a:endParaRPr>
              </a:p>
              <a:p>
                <a:pPr algn="just">
                  <a:buClr>
                    <a:srgbClr val="182B47"/>
                  </a:buClr>
                </a:pPr>
                <a:endParaRPr lang="es-MX" sz="17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89641" y="772698"/>
                <a:ext cx="10972800" cy="5312604"/>
              </a:xfrm>
              <a:prstGeom prst="rect">
                <a:avLst/>
              </a:prstGeom>
              <a:blipFill>
                <a:blip r:embed="rId2"/>
                <a:stretch>
                  <a:fillRect l="-389" r="-333"/>
                </a:stretch>
              </a:blipFill>
            </p:spPr>
            <p:txBody>
              <a:bodyPr/>
              <a:lstStyle/>
              <a:p>
                <a:r>
                  <a:rPr lang="es-MX">
                    <a:noFill/>
                  </a:rPr>
                  <a:t> </a:t>
                </a:r>
              </a:p>
            </p:txBody>
          </p:sp>
        </mc:Fallback>
      </mc:AlternateContent>
    </p:spTree>
    <p:extLst>
      <p:ext uri="{BB962C8B-B14F-4D97-AF65-F5344CB8AC3E}">
        <p14:creationId xmlns:p14="http://schemas.microsoft.com/office/powerpoint/2010/main" val="1371534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Europeo (BCE)</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3088" y="1004102"/>
                <a:ext cx="10972800" cy="471316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800"/>
                  </a:spcAft>
                </a:pPr>
                <a:r>
                  <a:rPr lang="es-MX" sz="1700" dirty="0">
                    <a:solidFill>
                      <a:srgbClr val="182B47"/>
                    </a:solidFill>
                    <a:effectLst/>
                    <a:ea typeface="Yu Gothic" panose="020B0400000000000000" pitchFamily="34" charset="-128"/>
                    <a:cs typeface="Times New Roman" panose="02020603050405020304" pitchFamily="18" charset="0"/>
                  </a:rPr>
                  <a:t>Los TCE reales del euro se calculan como medias geométricas ponderadas de los tipos de cambio bilaterales nominales deflactados utilizando diferentes medidas de precios y costes relativos. Por lo tanto, el TCE real del euro se define como:</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Para xmlns:m="http://schemas.openxmlformats.org/officeDocument/2006/math">
                    <m:oMathParaPr>
                      <m:jc m:val="centerGroup"/>
                    </m:oMathParaPr>
                    <m:oMath xmlns:m="http://schemas.openxmlformats.org/officeDocument/2006/math">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𝑹𝑬𝑬</m:t>
                      </m:r>
                      <m:sSup>
                        <m:s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𝑹</m:t>
                          </m:r>
                        </m:e>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nary>
                        <m:naryPr>
                          <m:chr m:val="∏"/>
                          <m:limLoc m:val="undOv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naryPr>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sub>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m:t>
                          </m:r>
                        </m:sup>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f>
                            <m:f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fPr>
                            <m:num>
                              <m:sSubSup>
                                <m:sSub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𝒅</m:t>
                                  </m:r>
                                </m:e>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𝒆𝒖𝒓𝒐</m:t>
                                  </m:r>
                                </m:sub>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bSup>
                              <m:sSubSup>
                                <m:sSub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𝒆</m:t>
                                  </m:r>
                                </m:e>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 </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𝒆𝒖𝒓𝒐</m:t>
                                  </m:r>
                                </m:sub>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bSup>
                            </m:num>
                            <m:den>
                              <m:sSubSup>
                                <m:sSub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𝒅</m:t>
                                  </m:r>
                                </m:e>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sub>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bSup>
                            </m:den>
                          </m:f>
                          <m:sSup>
                            <m:s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e>
                            <m:sup>
                              <m:sSub>
                                <m:sSub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𝒘</m:t>
                                  </m:r>
                                </m:e>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sub>
                              </m:sSub>
                            </m:sup>
                          </m:sSup>
                        </m:e>
                      </m:nary>
                    </m:oMath>
                  </m:oMathPara>
                </a14:m>
                <a:endParaRPr lang="es-MX" sz="17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700" dirty="0">
                    <a:solidFill>
                      <a:srgbClr val="182B47"/>
                    </a:solidFill>
                    <a:effectLst/>
                    <a:ea typeface="Yu Gothic" panose="020B0400000000000000" pitchFamily="34" charset="-128"/>
                    <a:cs typeface="Times New Roman" panose="02020603050405020304" pitchFamily="18" charset="0"/>
                  </a:rPr>
                  <a:t>Donde:</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𝑁</m:t>
                    </m:r>
                  </m:oMath>
                </a14:m>
                <a:r>
                  <a:rPr lang="es-MX" sz="1700" dirty="0">
                    <a:solidFill>
                      <a:srgbClr val="182B47"/>
                    </a:solidFill>
                    <a:effectLst/>
                    <a:ea typeface="Yu Gothic" panose="020B0400000000000000" pitchFamily="34" charset="-128"/>
                    <a:cs typeface="Times New Roman" panose="02020603050405020304" pitchFamily="18" charset="0"/>
                  </a:rPr>
                  <a:t>= número de socios comerciales en el grupo de referencia</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sSubSup>
                      <m:sSubSupPr>
                        <m:ctrlP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𝑒</m:t>
                        </m:r>
                      </m:e>
                      <m:sub>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𝑒𝑢𝑟𝑜</m:t>
                        </m:r>
                      </m:sub>
                      <m:sup>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𝑡</m:t>
                        </m:r>
                      </m:sup>
                    </m:sSubSup>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oMath>
                </a14:m>
                <a:r>
                  <a:rPr lang="es-MX" sz="1700" dirty="0">
                    <a:solidFill>
                      <a:srgbClr val="182B47"/>
                    </a:solidFill>
                    <a:effectLst/>
                    <a:ea typeface="Yu Gothic" panose="020B0400000000000000" pitchFamily="34" charset="-128"/>
                    <a:cs typeface="Times New Roman" panose="02020603050405020304" pitchFamily="18" charset="0"/>
                  </a:rPr>
                  <a:t>= índice de la tasa de cambio promedio de la moneda del socio comercial </a:t>
                </a:r>
                <a14:m>
                  <m:oMath xmlns:m="http://schemas.openxmlformats.org/officeDocument/2006/math">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ⅈ</m:t>
                    </m:r>
                  </m:oMath>
                </a14:m>
                <a:r>
                  <a:rPr lang="es-MX" sz="1700" dirty="0">
                    <a:solidFill>
                      <a:srgbClr val="182B47"/>
                    </a:solidFill>
                    <a:effectLst/>
                    <a:ea typeface="Yu Gothic" panose="020B0400000000000000" pitchFamily="34" charset="-128"/>
                    <a:cs typeface="Times New Roman" panose="02020603050405020304" pitchFamily="18" charset="0"/>
                  </a:rPr>
                  <a:t> frente al euro en un periodo </a:t>
                </a:r>
                <a14:m>
                  <m:oMath xmlns:m="http://schemas.openxmlformats.org/officeDocument/2006/math">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𝑡</m:t>
                    </m:r>
                  </m:oMath>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Sup>
                      <m:sSubSupPr>
                        <m:ctrlP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𝑑</m:t>
                        </m:r>
                      </m:e>
                      <m:sub>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𝑒𝑢𝑟𝑜</m:t>
                        </m:r>
                      </m:sub>
                      <m:sup>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𝑡</m:t>
                        </m:r>
                      </m:sup>
                    </m:sSubSup>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oMath>
                </a14:m>
                <a:r>
                  <a:rPr lang="es-MX" sz="1700" dirty="0">
                    <a:solidFill>
                      <a:srgbClr val="182B47"/>
                    </a:solidFill>
                    <a:effectLst/>
                    <a:ea typeface="Yu Gothic" panose="020B0400000000000000" pitchFamily="34" charset="-128"/>
                    <a:cs typeface="Times New Roman" panose="02020603050405020304" pitchFamily="18" charset="0"/>
                  </a:rPr>
                  <a:t> </a:t>
                </a:r>
                <a14:m>
                  <m:oMath xmlns:m="http://schemas.openxmlformats.org/officeDocument/2006/math">
                    <m:sSubSup>
                      <m:sSubSupPr>
                        <m:ctrlP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𝑑</m:t>
                        </m:r>
                      </m:e>
                      <m:sub>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sub>
                      <m:sup>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𝑡</m:t>
                        </m:r>
                      </m:sup>
                    </m:sSubSup>
                  </m:oMath>
                </a14:m>
                <a:r>
                  <a:rPr lang="es-MX" sz="1700" dirty="0">
                    <a:solidFill>
                      <a:srgbClr val="182B47"/>
                    </a:solidFill>
                    <a:effectLst/>
                    <a:ea typeface="Yu Gothic" panose="020B0400000000000000" pitchFamily="34" charset="-128"/>
                    <a:cs typeface="Times New Roman" panose="02020603050405020304" pitchFamily="18" charset="0"/>
                  </a:rPr>
                  <a:t>= son los deflactores para la zona del euro y el socio comercial </a:t>
                </a:r>
                <a14:m>
                  <m:oMath xmlns:m="http://schemas.openxmlformats.org/officeDocument/2006/math">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ⅈ</m:t>
                    </m:r>
                  </m:oMath>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Pr>
                      <m:e>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𝑤</m:t>
                        </m:r>
                      </m:e>
                      <m:sub>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sub>
                    </m:sSub>
                  </m:oMath>
                </a14:m>
                <a:r>
                  <a:rPr lang="es-MX" sz="1700" dirty="0">
                    <a:solidFill>
                      <a:srgbClr val="182B47"/>
                    </a:solidFill>
                    <a:effectLst/>
                    <a:ea typeface="Yu Gothic" panose="020B0400000000000000" pitchFamily="34" charset="-128"/>
                    <a:cs typeface="Times New Roman" panose="02020603050405020304" pitchFamily="18" charset="0"/>
                  </a:rPr>
                  <a:t>= peso comercial asignado a la moneda del socio comercial </a:t>
                </a:r>
                <a14:m>
                  <m:oMath xmlns:m="http://schemas.openxmlformats.org/officeDocument/2006/math">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ⅈ</m:t>
                    </m:r>
                  </m:oMath>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endParaRPr lang="es-MX" sz="1700"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700" i="1" dirty="0">
                    <a:solidFill>
                      <a:srgbClr val="182B47"/>
                    </a:solidFill>
                    <a:effectLst/>
                    <a:ea typeface="Yu Gothic" panose="020B0400000000000000" pitchFamily="34" charset="-128"/>
                    <a:cs typeface="Times New Roman" panose="02020603050405020304" pitchFamily="18" charset="0"/>
                  </a:rPr>
                  <a:t>Nota:</a:t>
                </a:r>
                <a:r>
                  <a:rPr lang="es-MX" sz="1700" dirty="0">
                    <a:solidFill>
                      <a:srgbClr val="182B47"/>
                    </a:solidFill>
                    <a:effectLst/>
                    <a:ea typeface="Yu Gothic" panose="020B0400000000000000" pitchFamily="34" charset="-128"/>
                    <a:cs typeface="Times New Roman" panose="02020603050405020304" pitchFamily="18" charset="0"/>
                  </a:rPr>
                  <a:t> Se buscó cómo es la metodología del Banco de Francia y resultó ser la misma metodología que emplea el Banco Central Europeo. </a:t>
                </a:r>
                <a:r>
                  <a:rPr lang="es-MX" sz="1700" i="1" u="sng" dirty="0">
                    <a:solidFill>
                      <a:srgbClr val="182B47"/>
                    </a:solidFill>
                    <a:effectLs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Le </a:t>
                </a:r>
                <a:r>
                  <a:rPr lang="es-MX" sz="1700" i="1" u="sng" dirty="0" err="1">
                    <a:solidFill>
                      <a:srgbClr val="182B47"/>
                    </a:solidFill>
                    <a:effectLs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portail</a:t>
                </a:r>
                <a:r>
                  <a:rPr lang="es-MX" sz="1700" i="1" u="sng" dirty="0">
                    <a:solidFill>
                      <a:srgbClr val="182B47"/>
                    </a:solidFill>
                    <a:effectLs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s-MX" sz="1700" i="1" u="sng" dirty="0" err="1">
                    <a:solidFill>
                      <a:srgbClr val="182B47"/>
                    </a:solidFill>
                    <a:effectLs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statistique</a:t>
                </a:r>
                <a:r>
                  <a:rPr lang="es-MX" sz="1700" i="1" u="sng" dirty="0">
                    <a:solidFill>
                      <a:srgbClr val="182B47"/>
                    </a:solidFill>
                    <a:effectLs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 de la Banque de France | Banque de France</a:t>
                </a:r>
                <a:endParaRPr lang="es-MX" sz="1700" i="1" dirty="0">
                  <a:solidFill>
                    <a:srgbClr val="182B47"/>
                  </a:solidFill>
                  <a:effectLs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algn="just">
                  <a:lnSpc>
                    <a:spcPct val="170000"/>
                  </a:lnSpc>
                  <a:buClr>
                    <a:srgbClr val="182B47"/>
                  </a:buClr>
                </a:pPr>
                <a:endParaRPr lang="es-MX" sz="1700" dirty="0">
                  <a:solidFill>
                    <a:schemeClr val="tx1">
                      <a:lumMod val="90000"/>
                      <a:lumOff val="10000"/>
                    </a:schemeClr>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653088" y="1004102"/>
                <a:ext cx="10972800" cy="4713166"/>
              </a:xfrm>
              <a:prstGeom prst="rect">
                <a:avLst/>
              </a:prstGeom>
              <a:blipFill>
                <a:blip r:embed="rId3"/>
                <a:stretch>
                  <a:fillRect l="-333" t="-517" r="-389" b="-388"/>
                </a:stretch>
              </a:blipFill>
            </p:spPr>
            <p:txBody>
              <a:bodyPr/>
              <a:lstStyle/>
              <a:p>
                <a:r>
                  <a:rPr lang="es-MX">
                    <a:noFill/>
                  </a:rPr>
                  <a:t> </a:t>
                </a:r>
              </a:p>
            </p:txBody>
          </p:sp>
        </mc:Fallback>
      </mc:AlternateContent>
    </p:spTree>
    <p:extLst>
      <p:ext uri="{BB962C8B-B14F-4D97-AF65-F5344CB8AC3E}">
        <p14:creationId xmlns:p14="http://schemas.microsoft.com/office/powerpoint/2010/main" val="1455214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3088" y="1004102"/>
                <a:ext cx="10972800" cy="471316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ea typeface="Yu Gothic" panose="020B0400000000000000" pitchFamily="34" charset="-128"/>
                    <a:cs typeface="Times New Roman" panose="02020603050405020304" pitchFamily="18" charset="0"/>
                  </a:rPr>
                  <a:t>El Banco Central de Chile (2015) define el Tipo de Cambio Real (TCR) como un indicador que compara el costo de producción de una canasta de bienes y servicios en el extranjero con una similar producida en la economía nacional, todo expresado en una misma moneda. Su principal </a:t>
                </a:r>
                <a:r>
                  <a:rPr lang="es-MX" sz="1700" b="1" dirty="0">
                    <a:solidFill>
                      <a:srgbClr val="182B47"/>
                    </a:solidFill>
                    <a:ea typeface="Yu Gothic" panose="020B0400000000000000" pitchFamily="34" charset="-128"/>
                    <a:cs typeface="Times New Roman" panose="02020603050405020304" pitchFamily="18" charset="0"/>
                  </a:rPr>
                  <a:t>objetivo</a:t>
                </a:r>
                <a:r>
                  <a:rPr lang="es-MX" sz="1700" dirty="0">
                    <a:solidFill>
                      <a:srgbClr val="182B47"/>
                    </a:solidFill>
                    <a:ea typeface="Yu Gothic" panose="020B0400000000000000" pitchFamily="34" charset="-128"/>
                    <a:cs typeface="Times New Roman" panose="02020603050405020304" pitchFamily="18" charset="0"/>
                  </a:rPr>
                  <a:t> es identificar vulnerabilidades externas, como presiones financieras o inflacionarias de otras monedas en los mercados internacionales. </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El </a:t>
                </a:r>
                <a:r>
                  <a:rPr lang="es-MX" sz="1700" b="1" dirty="0">
                    <a:solidFill>
                      <a:srgbClr val="182B47"/>
                    </a:solidFill>
                  </a:rPr>
                  <a:t>Tipo de Cambio Multilateral (TCM) </a:t>
                </a:r>
                <a:r>
                  <a:rPr lang="es-MX" sz="1700" dirty="0">
                    <a:solidFill>
                      <a:srgbClr val="182B47"/>
                    </a:solidFill>
                  </a:rPr>
                  <a:t>es una versión del TCR sin ajustar por las diferencias de costos o precios entre economías internas y externas. </a:t>
                </a:r>
              </a:p>
              <a:p>
                <a:pPr marL="285750" indent="-285750" algn="just">
                  <a:buClr>
                    <a:srgbClr val="182B47"/>
                  </a:buClr>
                  <a:buFont typeface="Arial" panose="020B0604020202020204" pitchFamily="34" charset="0"/>
                  <a:buChar char="•"/>
                </a:pPr>
                <a:r>
                  <a:rPr lang="es-MX" sz="1700" dirty="0">
                    <a:solidFill>
                      <a:srgbClr val="182B47"/>
                    </a:solidFill>
                  </a:rPr>
                  <a:t>Si las tasas de inflación en ambas economías son similares, el TCM refleja fielmente el TCR, siendo útil para medir la competitividad. </a:t>
                </a:r>
              </a:p>
              <a:p>
                <a:pPr algn="just">
                  <a:buClr>
                    <a:srgbClr val="182B47"/>
                  </a:buClr>
                </a:pPr>
                <a:r>
                  <a:rPr lang="es-MX" sz="1700" dirty="0">
                    <a:solidFill>
                      <a:srgbClr val="182B47"/>
                    </a:solidFill>
                  </a:rPr>
                  <a:t>El TCR se calcula de la siguiente manera: </a:t>
                </a:r>
              </a:p>
              <a:p>
                <a:pPr algn="just">
                  <a:buClr>
                    <a:srgbClr val="182B47"/>
                  </a:buClr>
                </a:pPr>
                <a14:m>
                  <m:oMathPara xmlns:m="http://schemas.openxmlformats.org/officeDocument/2006/math">
                    <m:oMathParaPr>
                      <m:jc m:val="centerGroup"/>
                    </m:oMathParaPr>
                    <m:oMath xmlns:m="http://schemas.openxmlformats.org/officeDocument/2006/math">
                      <m:sSub>
                        <m:sSubPr>
                          <m:ctrlPr>
                            <a:rPr lang="es-MX" sz="1700" b="1" i="1" smtClean="0">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𝑸</m:t>
                          </m:r>
                        </m:e>
                        <m:sub>
                          <m:r>
                            <a:rPr lang="es-MX" sz="1700" b="1" i="1">
                              <a:solidFill>
                                <a:srgbClr val="182B47"/>
                              </a:solidFill>
                              <a:latin typeface="Cambria Math" panose="02040503050406030204" pitchFamily="18" charset="0"/>
                            </a:rPr>
                            <m:t>𝒕</m:t>
                          </m:r>
                        </m:sub>
                      </m:sSub>
                      <m:r>
                        <a:rPr lang="es-MX" sz="1700" b="1" i="1">
                          <a:solidFill>
                            <a:srgbClr val="182B47"/>
                          </a:solidFill>
                          <a:latin typeface="Cambria Math" panose="02040503050406030204" pitchFamily="18" charset="0"/>
                        </a:rPr>
                        <m:t>=</m:t>
                      </m:r>
                      <m:f>
                        <m:fPr>
                          <m:ctrlPr>
                            <a:rPr lang="es-MX" sz="1700" b="1" i="1">
                              <a:solidFill>
                                <a:srgbClr val="182B47"/>
                              </a:solidFill>
                              <a:latin typeface="Cambria Math" panose="02040503050406030204" pitchFamily="18" charset="0"/>
                            </a:rPr>
                          </m:ctrlPr>
                        </m:fPr>
                        <m:num>
                          <m:sSub>
                            <m:sSubPr>
                              <m:ctrlPr>
                                <a:rPr lang="es-MX" sz="1700" b="1" i="1">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𝑬</m:t>
                              </m:r>
                            </m:e>
                            <m:sub>
                              <m:r>
                                <a:rPr lang="es-MX" sz="1700" b="1" i="1">
                                  <a:solidFill>
                                    <a:srgbClr val="182B47"/>
                                  </a:solidFill>
                                  <a:latin typeface="Cambria Math" panose="02040503050406030204" pitchFamily="18" charset="0"/>
                                </a:rPr>
                                <m:t>𝒕</m:t>
                              </m:r>
                            </m:sub>
                          </m:sSub>
                          <m:sSubSup>
                            <m:sSubSupPr>
                              <m:ctrlPr>
                                <a:rPr lang="es-MX" sz="1700" b="1" i="1">
                                  <a:solidFill>
                                    <a:srgbClr val="182B47"/>
                                  </a:solidFill>
                                  <a:latin typeface="Cambria Math" panose="02040503050406030204" pitchFamily="18" charset="0"/>
                                </a:rPr>
                              </m:ctrlPr>
                            </m:sSubSupPr>
                            <m:e>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𝒕</m:t>
                              </m:r>
                            </m:sub>
                            <m:sup>
                              <m:r>
                                <a:rPr lang="es-MX" sz="1700" b="1" i="1">
                                  <a:solidFill>
                                    <a:srgbClr val="182B47"/>
                                  </a:solidFill>
                                  <a:latin typeface="Cambria Math" panose="02040503050406030204" pitchFamily="18" charset="0"/>
                                </a:rPr>
                                <m:t>∗</m:t>
                              </m:r>
                            </m:sup>
                          </m:sSubSup>
                        </m:num>
                        <m:den>
                          <m:sSub>
                            <m:sSubPr>
                              <m:ctrlPr>
                                <a:rPr lang="es-MX" sz="1700" b="1" i="1">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𝒕</m:t>
                              </m:r>
                            </m:sub>
                          </m:sSub>
                        </m:den>
                      </m:f>
                    </m:oMath>
                  </m:oMathPara>
                </a14:m>
                <a:endParaRPr lang="es-MX" sz="1700" b="1" dirty="0">
                  <a:solidFill>
                    <a:srgbClr val="182B47"/>
                  </a:solidFill>
                </a:endParaRPr>
              </a:p>
              <a:p>
                <a:pPr algn="just">
                  <a:buClr>
                    <a:srgbClr val="182B47"/>
                  </a:buClr>
                </a:pPr>
                <a:r>
                  <a:rPr lang="es-MX" sz="1700" dirty="0">
                    <a:solidFill>
                      <a:srgbClr val="182B47"/>
                    </a:solidFill>
                  </a:rPr>
                  <a:t>Donde: </a:t>
                </a:r>
              </a:p>
              <a:p>
                <a:pPr algn="just">
                  <a:buClr>
                    <a:srgbClr val="182B47"/>
                  </a:buClr>
                </a:pPr>
                <a14:m>
                  <m:oMath xmlns:m="http://schemas.openxmlformats.org/officeDocument/2006/math">
                    <m:sSub>
                      <m:sSubPr>
                        <m:ctrlPr>
                          <a:rPr lang="es-MX" sz="170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𝑄</m:t>
                        </m:r>
                      </m:e>
                      <m:sub>
                        <m:r>
                          <a:rPr lang="es-MX" sz="1700" b="0" i="1" smtClean="0">
                            <a:solidFill>
                              <a:srgbClr val="182B47"/>
                            </a:solidFill>
                            <a:latin typeface="Cambria Math" panose="02040503050406030204" pitchFamily="18" charset="0"/>
                          </a:rPr>
                          <m:t>𝑡</m:t>
                        </m:r>
                      </m:sub>
                    </m:sSub>
                  </m:oMath>
                </a14:m>
                <a:r>
                  <a:rPr lang="es-MX" sz="1700" dirty="0">
                    <a:solidFill>
                      <a:srgbClr val="182B47"/>
                    </a:solidFill>
                  </a:rPr>
                  <a:t> = Producto del tipo de cambio nominal bilateral</a:t>
                </a:r>
              </a:p>
              <a:p>
                <a:pPr algn="just">
                  <a:buClr>
                    <a:srgbClr val="182B47"/>
                  </a:buClr>
                </a:pPr>
                <a14:m>
                  <m:oMath xmlns:m="http://schemas.openxmlformats.org/officeDocument/2006/math">
                    <m:sSub>
                      <m:sSubPr>
                        <m:ctrlPr>
                          <a:rPr lang="es-MX" sz="170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𝐸</m:t>
                        </m:r>
                      </m:e>
                      <m:sub>
                        <m:r>
                          <a:rPr lang="es-MX" sz="1700" b="0" i="1" smtClean="0">
                            <a:solidFill>
                              <a:srgbClr val="182B47"/>
                            </a:solidFill>
                            <a:latin typeface="Cambria Math" panose="02040503050406030204" pitchFamily="18" charset="0"/>
                          </a:rPr>
                          <m:t>𝑡</m:t>
                        </m:r>
                      </m:sub>
                    </m:sSub>
                  </m:oMath>
                </a14:m>
                <a:r>
                  <a:rPr lang="es-MX" sz="1700" dirty="0">
                    <a:solidFill>
                      <a:srgbClr val="182B47"/>
                    </a:solidFill>
                  </a:rPr>
                  <a:t> = Unidades de moneda local por unidades de moneda extranjera</a:t>
                </a:r>
              </a:p>
              <a:p>
                <a:pPr algn="just">
                  <a:buClr>
                    <a:srgbClr val="182B47"/>
                  </a:buClr>
                </a:pPr>
                <a14:m>
                  <m:oMath xmlns:m="http://schemas.openxmlformats.org/officeDocument/2006/math">
                    <m:sSubSup>
                      <m:sSubSupPr>
                        <m:ctrlPr>
                          <a:rPr lang="es-MX" sz="1700" i="1" smtClean="0">
                            <a:solidFill>
                              <a:srgbClr val="182B47"/>
                            </a:solidFill>
                            <a:latin typeface="Cambria Math" panose="02040503050406030204" pitchFamily="18" charset="0"/>
                          </a:rPr>
                        </m:ctrlPr>
                      </m:sSubSupPr>
                      <m:e>
                        <m:r>
                          <a:rPr lang="es-MX" sz="1700" b="0" i="1" smtClean="0">
                            <a:solidFill>
                              <a:srgbClr val="182B47"/>
                            </a:solidFill>
                            <a:latin typeface="Cambria Math" panose="02040503050406030204" pitchFamily="18" charset="0"/>
                          </a:rPr>
                          <m:t>𝑃</m:t>
                        </m:r>
                      </m:e>
                      <m:sub>
                        <m:r>
                          <a:rPr lang="es-MX" sz="1700" b="0" i="1" smtClean="0">
                            <a:solidFill>
                              <a:srgbClr val="182B47"/>
                            </a:solidFill>
                            <a:latin typeface="Cambria Math" panose="02040503050406030204" pitchFamily="18" charset="0"/>
                          </a:rPr>
                          <m:t>𝑡</m:t>
                        </m:r>
                      </m:sub>
                      <m:sup>
                        <m:r>
                          <a:rPr lang="es-MX" sz="1700" b="0" i="1" smtClean="0">
                            <a:solidFill>
                              <a:srgbClr val="182B47"/>
                            </a:solidFill>
                            <a:latin typeface="Cambria Math" panose="02040503050406030204" pitchFamily="18" charset="0"/>
                          </a:rPr>
                          <m:t>∗</m:t>
                        </m:r>
                      </m:sup>
                    </m:sSubSup>
                  </m:oMath>
                </a14:m>
                <a:r>
                  <a:rPr lang="es-MX" sz="1700" dirty="0">
                    <a:solidFill>
                      <a:srgbClr val="182B47"/>
                    </a:solidFill>
                  </a:rPr>
                  <a:t>= Precios relativos entre la economía extranjera y la economía doméstica </a:t>
                </a:r>
                <a14:m>
                  <m:oMath xmlns:m="http://schemas.openxmlformats.org/officeDocument/2006/math">
                    <m:sSub>
                      <m:sSubPr>
                        <m:ctrlPr>
                          <a:rPr lang="es-MX" sz="1700" i="1">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𝑃</m:t>
                        </m:r>
                      </m:e>
                      <m:sub>
                        <m:r>
                          <a:rPr lang="es-MX" sz="1700" i="1">
                            <a:solidFill>
                              <a:srgbClr val="182B47"/>
                            </a:solidFill>
                            <a:latin typeface="Cambria Math" panose="02040503050406030204" pitchFamily="18" charset="0"/>
                          </a:rPr>
                          <m:t>𝑡</m:t>
                        </m:r>
                      </m:sub>
                    </m:sSub>
                  </m:oMath>
                </a14:m>
                <a:r>
                  <a:rPr lang="es-MX" sz="1700" dirty="0">
                    <a:solidFill>
                      <a:srgbClr val="182B47"/>
                    </a:solidFill>
                  </a:rPr>
                  <a:t> </a:t>
                </a:r>
              </a:p>
              <a:p>
                <a:pPr algn="just">
                  <a:buClr>
                    <a:srgbClr val="182B47"/>
                  </a:buClr>
                </a:pPr>
                <a:endParaRPr lang="es-MX" sz="17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653088" y="1004102"/>
                <a:ext cx="10972800" cy="4713166"/>
              </a:xfrm>
              <a:prstGeom prst="rect">
                <a:avLst/>
              </a:prstGeom>
              <a:blipFill>
                <a:blip r:embed="rId2"/>
                <a:stretch>
                  <a:fillRect l="-333" t="-517" r="-389" b="-906"/>
                </a:stretch>
              </a:blipFill>
            </p:spPr>
            <p:txBody>
              <a:bodyPr/>
              <a:lstStyle/>
              <a:p>
                <a:r>
                  <a:rPr lang="es-MX">
                    <a:noFill/>
                  </a:rPr>
                  <a:t> </a:t>
                </a:r>
              </a:p>
            </p:txBody>
          </p:sp>
        </mc:Fallback>
      </mc:AlternateContent>
    </p:spTree>
    <p:extLst>
      <p:ext uri="{BB962C8B-B14F-4D97-AF65-F5344CB8AC3E}">
        <p14:creationId xmlns:p14="http://schemas.microsoft.com/office/powerpoint/2010/main" val="2035420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3088" y="1004102"/>
                <a:ext cx="10972800" cy="471316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700" dirty="0">
                    <a:solidFill>
                      <a:srgbClr val="182B47"/>
                    </a:solidFill>
                    <a:ea typeface="Yu Gothic" panose="020B0400000000000000" pitchFamily="34" charset="-128"/>
                    <a:cs typeface="Times New Roman" panose="02020603050405020304" pitchFamily="18" charset="0"/>
                  </a:rPr>
                  <a:t>El </a:t>
                </a:r>
                <a:r>
                  <a:rPr lang="es-MX" sz="1700" b="1" dirty="0">
                    <a:solidFill>
                      <a:srgbClr val="182B47"/>
                    </a:solidFill>
                    <a:ea typeface="Yu Gothic" panose="020B0400000000000000" pitchFamily="34" charset="-128"/>
                    <a:cs typeface="Times New Roman" panose="02020603050405020304" pitchFamily="18" charset="0"/>
                  </a:rPr>
                  <a:t>numerador</a:t>
                </a:r>
                <a:r>
                  <a:rPr lang="es-MX" sz="1700" dirty="0">
                    <a:solidFill>
                      <a:srgbClr val="182B47"/>
                    </a:solidFill>
                    <a:ea typeface="Yu Gothic" panose="020B0400000000000000" pitchFamily="34" charset="-128"/>
                    <a:cs typeface="Times New Roman" panose="02020603050405020304" pitchFamily="18" charset="0"/>
                  </a:rPr>
                  <a:t> del Tipo de Cambio Real (TCR) refleja el precio o costo en el extranjero, mientras que el </a:t>
                </a:r>
                <a:r>
                  <a:rPr lang="es-MX" sz="1700" b="1" dirty="0">
                    <a:solidFill>
                      <a:srgbClr val="182B47"/>
                    </a:solidFill>
                    <a:ea typeface="Yu Gothic" panose="020B0400000000000000" pitchFamily="34" charset="-128"/>
                    <a:cs typeface="Times New Roman" panose="02020603050405020304" pitchFamily="18" charset="0"/>
                  </a:rPr>
                  <a:t>denominador</a:t>
                </a:r>
                <a:r>
                  <a:rPr lang="es-MX" sz="1700" dirty="0">
                    <a:solidFill>
                      <a:srgbClr val="182B47"/>
                    </a:solidFill>
                    <a:ea typeface="Yu Gothic" panose="020B0400000000000000" pitchFamily="34" charset="-128"/>
                    <a:cs typeface="Times New Roman" panose="02020603050405020304" pitchFamily="18" charset="0"/>
                  </a:rPr>
                  <a:t> representa el precio o costo interno. </a:t>
                </a:r>
              </a:p>
              <a:p>
                <a:pPr algn="just">
                  <a:buClr>
                    <a:srgbClr val="182B47"/>
                  </a:buClr>
                </a:pPr>
                <a:r>
                  <a:rPr lang="es-MX" sz="1700" dirty="0">
                    <a:solidFill>
                      <a:srgbClr val="182B47"/>
                    </a:solidFill>
                    <a:ea typeface="Yu Gothic" panose="020B0400000000000000" pitchFamily="34" charset="-128"/>
                    <a:cs typeface="Times New Roman" panose="02020603050405020304" pitchFamily="18" charset="0"/>
                  </a:rPr>
                  <a:t>Para obtener una medida más general del TCR, se agrupan los tipos de cambio bilaterales, evaluando la relevancia de cada socio comercial y asignándole una ponderación. Esto permite calcular un promedio ponderado de los tipos de cambio bilaterales, generalmente utilizando una media geométrica para construir el índice:</a:t>
                </a:r>
              </a:p>
              <a:p>
                <a:pPr algn="just">
                  <a:lnSpc>
                    <a:spcPct val="150000"/>
                  </a:lnSpc>
                  <a:buClr>
                    <a:srgbClr val="182B47"/>
                  </a:buClr>
                </a:pPr>
                <a14:m>
                  <m:oMathPara xmlns:m="http://schemas.openxmlformats.org/officeDocument/2006/math">
                    <m:oMathParaPr>
                      <m:jc m:val="centerGroup"/>
                    </m:oMathParaPr>
                    <m:oMath xmlns:m="http://schemas.openxmlformats.org/officeDocument/2006/math">
                      <m:sSub>
                        <m:sSubPr>
                          <m:ctrlPr>
                            <a:rPr lang="es-MX" sz="1700" b="1" i="1" smtClean="0">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𝑸</m:t>
                          </m:r>
                        </m:e>
                        <m:sub>
                          <m:r>
                            <a:rPr lang="es-MX" sz="1700" b="1" i="1">
                              <a:solidFill>
                                <a:srgbClr val="182B47"/>
                              </a:solidFill>
                              <a:latin typeface="Cambria Math" panose="02040503050406030204" pitchFamily="18" charset="0"/>
                            </a:rPr>
                            <m:t>𝒕</m:t>
                          </m:r>
                        </m:sub>
                      </m:sSub>
                      <m:r>
                        <a:rPr lang="es-MX" sz="1700" b="1" i="1">
                          <a:solidFill>
                            <a:srgbClr val="182B47"/>
                          </a:solidFill>
                          <a:latin typeface="Cambria Math" panose="02040503050406030204" pitchFamily="18" charset="0"/>
                        </a:rPr>
                        <m:t>=</m:t>
                      </m:r>
                      <m:f>
                        <m:fPr>
                          <m:ctrlPr>
                            <a:rPr lang="es-MX" sz="1700" b="1" i="1">
                              <a:solidFill>
                                <a:srgbClr val="182B47"/>
                              </a:solidFill>
                              <a:latin typeface="Cambria Math" panose="02040503050406030204" pitchFamily="18" charset="0"/>
                            </a:rPr>
                          </m:ctrlPr>
                        </m:fPr>
                        <m:num>
                          <m:sSub>
                            <m:sSubPr>
                              <m:ctrlPr>
                                <a:rPr lang="es-MX" sz="1700" b="1" i="1">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𝑬</m:t>
                              </m:r>
                            </m:e>
                            <m:sub>
                              <m:r>
                                <a:rPr lang="es-MX" sz="1700" b="1" i="1">
                                  <a:solidFill>
                                    <a:srgbClr val="182B47"/>
                                  </a:solidFill>
                                  <a:latin typeface="Cambria Math" panose="02040503050406030204" pitchFamily="18" charset="0"/>
                                </a:rPr>
                                <m:t>𝒕</m:t>
                              </m:r>
                            </m:sub>
                          </m:sSub>
                          <m:r>
                            <a:rPr lang="es-MX" sz="1700" b="1" i="1">
                              <a:solidFill>
                                <a:srgbClr val="182B47"/>
                              </a:solidFill>
                              <a:latin typeface="Cambria Math" panose="02040503050406030204" pitchFamily="18" charset="0"/>
                            </a:rPr>
                            <m:t>(</m:t>
                          </m:r>
                          <m:sSubSup>
                            <m:sSubSupPr>
                              <m:ctrlPr>
                                <a:rPr lang="es-MX" sz="1700" b="1" i="1">
                                  <a:solidFill>
                                    <a:srgbClr val="182B47"/>
                                  </a:solidFill>
                                  <a:latin typeface="Cambria Math" panose="02040503050406030204" pitchFamily="18" charset="0"/>
                                </a:rPr>
                              </m:ctrlPr>
                            </m:sSubSupPr>
                            <m:e>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𝟏</m:t>
                              </m:r>
                              <m:r>
                                <a:rPr lang="es-MX" sz="1700" b="1" i="1">
                                  <a:solidFill>
                                    <a:srgbClr val="182B47"/>
                                  </a:solidFill>
                                  <a:latin typeface="Cambria Math" panose="02040503050406030204" pitchFamily="18" charset="0"/>
                                </a:rPr>
                                <m:t>,</m:t>
                              </m:r>
                              <m:r>
                                <a:rPr lang="es-MX" sz="1700" b="1" i="1">
                                  <a:solidFill>
                                    <a:srgbClr val="182B47"/>
                                  </a:solidFill>
                                  <a:latin typeface="Cambria Math" panose="02040503050406030204" pitchFamily="18" charset="0"/>
                                </a:rPr>
                                <m:t>𝒕</m:t>
                              </m:r>
                            </m:sub>
                            <m:sup>
                              <m:r>
                                <a:rPr lang="es-MX" sz="1700" b="1" i="1">
                                  <a:solidFill>
                                    <a:srgbClr val="182B47"/>
                                  </a:solidFill>
                                  <a:latin typeface="Cambria Math" panose="02040503050406030204" pitchFamily="18" charset="0"/>
                                </a:rPr>
                                <m:t>∗</m:t>
                              </m:r>
                            </m:sup>
                          </m:sSubSup>
                          <m:sSup>
                            <m:sSupPr>
                              <m:ctrlPr>
                                <a:rPr lang="es-MX" sz="1700" b="1" i="1">
                                  <a:solidFill>
                                    <a:srgbClr val="182B47"/>
                                  </a:solidFill>
                                  <a:latin typeface="Cambria Math" panose="02040503050406030204" pitchFamily="18" charset="0"/>
                                </a:rPr>
                              </m:ctrlPr>
                            </m:sSupPr>
                            <m:e>
                              <m:r>
                                <a:rPr lang="es-MX" sz="1700" b="1" i="1">
                                  <a:solidFill>
                                    <a:srgbClr val="182B47"/>
                                  </a:solidFill>
                                  <a:latin typeface="Cambria Math" panose="02040503050406030204" pitchFamily="18" charset="0"/>
                                </a:rPr>
                                <m:t>)</m:t>
                              </m:r>
                            </m:e>
                            <m:sup>
                              <m:r>
                                <a:rPr lang="es-MX" sz="1700" b="1" i="1">
                                  <a:solidFill>
                                    <a:srgbClr val="182B47"/>
                                  </a:solidFill>
                                  <a:latin typeface="Cambria Math" panose="02040503050406030204" pitchFamily="18" charset="0"/>
                                </a:rPr>
                                <m:t>𝒘</m:t>
                              </m:r>
                              <m:r>
                                <a:rPr lang="es-MX" sz="1700" b="1" i="1">
                                  <a:solidFill>
                                    <a:srgbClr val="182B47"/>
                                  </a:solidFill>
                                  <a:latin typeface="Cambria Math" panose="02040503050406030204" pitchFamily="18" charset="0"/>
                                </a:rPr>
                                <m:t>𝟏</m:t>
                              </m:r>
                            </m:sup>
                          </m:sSup>
                          <m:sSubSup>
                            <m:sSubSupPr>
                              <m:ctrlPr>
                                <a:rPr lang="es-MX" sz="1700" b="1" i="1">
                                  <a:solidFill>
                                    <a:srgbClr val="182B47"/>
                                  </a:solidFill>
                                  <a:latin typeface="Cambria Math" panose="02040503050406030204" pitchFamily="18" charset="0"/>
                                </a:rPr>
                              </m:ctrlPr>
                            </m:sSubSupPr>
                            <m:e>
                              <m:r>
                                <a:rPr lang="es-MX" sz="1700" b="1" i="1">
                                  <a:solidFill>
                                    <a:srgbClr val="182B47"/>
                                  </a:solidFill>
                                  <a:latin typeface="Cambria Math" panose="02040503050406030204" pitchFamily="18" charset="0"/>
                                </a:rPr>
                                <m:t>(</m:t>
                              </m:r>
                              <m:sSubSup>
                                <m:sSubSupPr>
                                  <m:ctrlPr>
                                    <a:rPr lang="es-MX" sz="1700" b="1" i="1">
                                      <a:solidFill>
                                        <a:srgbClr val="182B47"/>
                                      </a:solidFill>
                                      <a:latin typeface="Cambria Math" panose="02040503050406030204" pitchFamily="18" charset="0"/>
                                    </a:rPr>
                                  </m:ctrlPr>
                                </m:sSubSupPr>
                                <m:e>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𝟐</m:t>
                                  </m:r>
                                  <m:r>
                                    <a:rPr lang="es-MX" sz="1700" b="1" i="1">
                                      <a:solidFill>
                                        <a:srgbClr val="182B47"/>
                                      </a:solidFill>
                                      <a:latin typeface="Cambria Math" panose="02040503050406030204" pitchFamily="18" charset="0"/>
                                    </a:rPr>
                                    <m:t>,</m:t>
                                  </m:r>
                                  <m:r>
                                    <a:rPr lang="es-MX" sz="1700" b="1" i="1">
                                      <a:solidFill>
                                        <a:srgbClr val="182B47"/>
                                      </a:solidFill>
                                      <a:latin typeface="Cambria Math" panose="02040503050406030204" pitchFamily="18" charset="0"/>
                                    </a:rPr>
                                    <m:t>𝒕</m:t>
                                  </m:r>
                                </m:sub>
                                <m:sup>
                                  <m:r>
                                    <a:rPr lang="es-MX" sz="1700" b="1" i="1">
                                      <a:solidFill>
                                        <a:srgbClr val="182B47"/>
                                      </a:solidFill>
                                      <a:latin typeface="Cambria Math" panose="02040503050406030204" pitchFamily="18" charset="0"/>
                                    </a:rPr>
                                    <m:t>∗</m:t>
                                  </m:r>
                                </m:sup>
                              </m:sSubSup>
                              <m:sSup>
                                <m:sSupPr>
                                  <m:ctrlPr>
                                    <a:rPr lang="es-MX" sz="1700" b="1" i="1">
                                      <a:solidFill>
                                        <a:srgbClr val="182B47"/>
                                      </a:solidFill>
                                      <a:latin typeface="Cambria Math" panose="02040503050406030204" pitchFamily="18" charset="0"/>
                                    </a:rPr>
                                  </m:ctrlPr>
                                </m:sSupPr>
                                <m:e>
                                  <m:r>
                                    <a:rPr lang="es-MX" sz="1700" b="1" i="1">
                                      <a:solidFill>
                                        <a:srgbClr val="182B47"/>
                                      </a:solidFill>
                                      <a:latin typeface="Cambria Math" panose="02040503050406030204" pitchFamily="18" charset="0"/>
                                    </a:rPr>
                                    <m:t>)</m:t>
                                  </m:r>
                                </m:e>
                                <m:sup>
                                  <m:r>
                                    <a:rPr lang="es-MX" sz="1700" b="1" i="1">
                                      <a:solidFill>
                                        <a:srgbClr val="182B47"/>
                                      </a:solidFill>
                                      <a:latin typeface="Cambria Math" panose="02040503050406030204" pitchFamily="18" charset="0"/>
                                    </a:rPr>
                                    <m:t>𝒘</m:t>
                                  </m:r>
                                  <m:r>
                                    <a:rPr lang="es-MX" sz="1700" b="1" i="1">
                                      <a:solidFill>
                                        <a:srgbClr val="182B47"/>
                                      </a:solidFill>
                                      <a:latin typeface="Cambria Math" panose="02040503050406030204" pitchFamily="18" charset="0"/>
                                    </a:rPr>
                                    <m:t>𝟐</m:t>
                                  </m:r>
                                </m:sup>
                              </m:sSup>
                              <m:r>
                                <a:rPr lang="es-MX" sz="1700" b="1" i="1">
                                  <a:solidFill>
                                    <a:srgbClr val="182B47"/>
                                  </a:solidFill>
                                  <a:latin typeface="Cambria Math" panose="02040503050406030204" pitchFamily="18" charset="0"/>
                                </a:rPr>
                                <m:t>…(</m:t>
                              </m:r>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𝒏</m:t>
                              </m:r>
                              <m:r>
                                <a:rPr lang="es-MX" sz="1700" b="1" i="1">
                                  <a:solidFill>
                                    <a:srgbClr val="182B47"/>
                                  </a:solidFill>
                                  <a:latin typeface="Cambria Math" panose="02040503050406030204" pitchFamily="18" charset="0"/>
                                </a:rPr>
                                <m:t>.</m:t>
                              </m:r>
                              <m:r>
                                <a:rPr lang="es-MX" sz="1700" b="1" i="1">
                                  <a:solidFill>
                                    <a:srgbClr val="182B47"/>
                                  </a:solidFill>
                                  <a:latin typeface="Cambria Math" panose="02040503050406030204" pitchFamily="18" charset="0"/>
                                </a:rPr>
                                <m:t>𝒕</m:t>
                              </m:r>
                            </m:sub>
                            <m:sup>
                              <m:r>
                                <a:rPr lang="es-MX" sz="1700" b="1" i="1">
                                  <a:solidFill>
                                    <a:srgbClr val="182B47"/>
                                  </a:solidFill>
                                  <a:latin typeface="Cambria Math" panose="02040503050406030204" pitchFamily="18" charset="0"/>
                                </a:rPr>
                                <m:t>∗</m:t>
                              </m:r>
                            </m:sup>
                          </m:sSubSup>
                          <m:sSup>
                            <m:sSupPr>
                              <m:ctrlPr>
                                <a:rPr lang="es-MX" sz="1700" b="1" i="1">
                                  <a:solidFill>
                                    <a:srgbClr val="182B47"/>
                                  </a:solidFill>
                                  <a:latin typeface="Cambria Math" panose="02040503050406030204" pitchFamily="18" charset="0"/>
                                </a:rPr>
                              </m:ctrlPr>
                            </m:sSupPr>
                            <m:e>
                              <m:r>
                                <a:rPr lang="es-MX" sz="1700" b="1" i="1">
                                  <a:solidFill>
                                    <a:srgbClr val="182B47"/>
                                  </a:solidFill>
                                  <a:latin typeface="Cambria Math" panose="02040503050406030204" pitchFamily="18" charset="0"/>
                                </a:rPr>
                                <m:t>)</m:t>
                              </m:r>
                            </m:e>
                            <m:sup>
                              <m:r>
                                <a:rPr lang="es-MX" sz="1700" b="1" i="1">
                                  <a:solidFill>
                                    <a:srgbClr val="182B47"/>
                                  </a:solidFill>
                                  <a:latin typeface="Cambria Math" panose="02040503050406030204" pitchFamily="18" charset="0"/>
                                </a:rPr>
                                <m:t>𝒘𝒏</m:t>
                              </m:r>
                            </m:sup>
                          </m:sSup>
                        </m:num>
                        <m:den>
                          <m:sSub>
                            <m:sSubPr>
                              <m:ctrlPr>
                                <a:rPr lang="es-MX" sz="1700" b="1" i="1">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𝒕</m:t>
                              </m:r>
                            </m:sub>
                          </m:sSub>
                        </m:den>
                      </m:f>
                    </m:oMath>
                  </m:oMathPara>
                </a14:m>
                <a:endParaRPr lang="es-MX" sz="1700" b="1" dirty="0">
                  <a:solidFill>
                    <a:srgbClr val="182B47"/>
                  </a:solidFill>
                </a:endParaRPr>
              </a:p>
              <a:p>
                <a:pPr algn="just">
                  <a:buClr>
                    <a:srgbClr val="182B47"/>
                  </a:buClr>
                </a:pPr>
                <a:r>
                  <a:rPr lang="es-MX" sz="1700" dirty="0">
                    <a:solidFill>
                      <a:srgbClr val="182B47"/>
                    </a:solidFill>
                  </a:rPr>
                  <a:t>Donde:</a:t>
                </a:r>
              </a:p>
              <a:p>
                <a:pPr algn="just">
                  <a:buClr>
                    <a:srgbClr val="182B47"/>
                  </a:buClr>
                </a:pPr>
                <a:r>
                  <a:rPr lang="es-MX" sz="1700" dirty="0">
                    <a:solidFill>
                      <a:srgbClr val="182B47"/>
                    </a:solidFill>
                  </a:rPr>
                  <a:t>w = ponderación de cada socio comercial (entre 1 y n)</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La mayoría de los </a:t>
                </a:r>
                <a:r>
                  <a:rPr lang="es-MX" sz="1700" b="1" dirty="0">
                    <a:solidFill>
                      <a:srgbClr val="182B47"/>
                    </a:solidFill>
                  </a:rPr>
                  <a:t>cálculos del Tipo de Cambio Real (TCR) se centran en bienes manufacturados</a:t>
                </a:r>
                <a:r>
                  <a:rPr lang="es-MX" sz="1700" dirty="0">
                    <a:solidFill>
                      <a:srgbClr val="182B47"/>
                    </a:solidFill>
                  </a:rPr>
                  <a:t>, excluyendo en algunos casos ciertos </a:t>
                </a:r>
                <a:r>
                  <a:rPr lang="es-MX" sz="1700" i="1" dirty="0" err="1">
                    <a:solidFill>
                      <a:srgbClr val="182B47"/>
                    </a:solidFill>
                  </a:rPr>
                  <a:t>commodities</a:t>
                </a:r>
                <a:r>
                  <a:rPr lang="es-MX" sz="1700" dirty="0">
                    <a:solidFill>
                      <a:srgbClr val="182B47"/>
                    </a:solidFill>
                  </a:rPr>
                  <a:t>, ya que son productos homogéneos, cuyo precio está determinado en los mercados globales, lo que puede distorsionar el TCR como indicador de competitividad. En cambio, el comercio de bienes manufacturados es más sensible a la competitividad, y la información sobre estos productos es más accesible y de mayor calidad.</a:t>
                </a: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653088" y="1004102"/>
                <a:ext cx="10972800" cy="4713166"/>
              </a:xfrm>
              <a:prstGeom prst="rect">
                <a:avLst/>
              </a:prstGeom>
              <a:blipFill>
                <a:blip r:embed="rId2"/>
                <a:stretch>
                  <a:fillRect l="-333" t="-517" r="-389"/>
                </a:stretch>
              </a:blipFill>
            </p:spPr>
            <p:txBody>
              <a:bodyPr/>
              <a:lstStyle/>
              <a:p>
                <a:r>
                  <a:rPr lang="es-MX">
                    <a:noFill/>
                  </a:rPr>
                  <a:t> </a:t>
                </a:r>
              </a:p>
            </p:txBody>
          </p:sp>
        </mc:Fallback>
      </mc:AlternateContent>
    </p:spTree>
    <p:extLst>
      <p:ext uri="{BB962C8B-B14F-4D97-AF65-F5344CB8AC3E}">
        <p14:creationId xmlns:p14="http://schemas.microsoft.com/office/powerpoint/2010/main" val="58282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3088" y="1004102"/>
                <a:ext cx="10972800" cy="501718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700" dirty="0">
                    <a:solidFill>
                      <a:srgbClr val="182B47"/>
                    </a:solidFill>
                  </a:rPr>
                  <a:t>Existen algunos </a:t>
                </a:r>
                <a:r>
                  <a:rPr lang="es-MX" sz="1700" b="1" dirty="0">
                    <a:solidFill>
                      <a:srgbClr val="182B47"/>
                    </a:solidFill>
                  </a:rPr>
                  <a:t>ponderadores</a:t>
                </a:r>
                <a:r>
                  <a:rPr lang="es-MX" sz="1700" dirty="0">
                    <a:solidFill>
                      <a:srgbClr val="182B47"/>
                    </a:solidFill>
                  </a:rPr>
                  <a:t> que se enfocan solo en </a:t>
                </a:r>
                <a:r>
                  <a:rPr lang="es-MX" sz="1700" b="1" dirty="0">
                    <a:solidFill>
                      <a:srgbClr val="182B47"/>
                    </a:solidFill>
                  </a:rPr>
                  <a:t>importaciones</a:t>
                </a:r>
                <a:r>
                  <a:rPr lang="es-MX" sz="1700" dirty="0">
                    <a:solidFill>
                      <a:srgbClr val="182B47"/>
                    </a:solidFill>
                  </a:rPr>
                  <a:t> (mide como el tipo de cambio influye en los precios: </a:t>
                </a:r>
                <a:r>
                  <a:rPr lang="es-MX" sz="1700" i="1" dirty="0" err="1">
                    <a:solidFill>
                      <a:srgbClr val="182B47"/>
                    </a:solidFill>
                  </a:rPr>
                  <a:t>pass-through</a:t>
                </a:r>
                <a:r>
                  <a:rPr lang="es-MX" sz="1700" dirty="0">
                    <a:solidFill>
                      <a:srgbClr val="182B47"/>
                    </a:solidFill>
                  </a:rPr>
                  <a:t>) o en </a:t>
                </a:r>
                <a:r>
                  <a:rPr lang="es-MX" sz="1700" b="1" dirty="0">
                    <a:solidFill>
                      <a:srgbClr val="182B47"/>
                    </a:solidFill>
                  </a:rPr>
                  <a:t>exportaciones</a:t>
                </a:r>
                <a:r>
                  <a:rPr lang="es-MX" sz="1700" dirty="0">
                    <a:solidFill>
                      <a:srgbClr val="182B47"/>
                    </a:solidFill>
                  </a:rPr>
                  <a:t> (mide la competitividad en los mercados internacionales de exportación).  </a:t>
                </a:r>
              </a:p>
              <a:p>
                <a:pPr marL="285750" indent="-285750" algn="just">
                  <a:buClr>
                    <a:srgbClr val="182B47"/>
                  </a:buClr>
                  <a:buFont typeface="Arial" panose="020B0604020202020204" pitchFamily="34" charset="0"/>
                  <a:buChar char="•"/>
                </a:pPr>
                <a:r>
                  <a:rPr lang="es-MX" sz="1700" dirty="0">
                    <a:solidFill>
                      <a:srgbClr val="182B47"/>
                    </a:solidFill>
                  </a:rPr>
                  <a:t>El ponderador más completo captura ambas formas de competencia: </a:t>
                </a:r>
                <a:r>
                  <a:rPr lang="es-MX" sz="1700" b="1" dirty="0">
                    <a:solidFill>
                      <a:srgbClr val="182B47"/>
                    </a:solidFill>
                  </a:rPr>
                  <a:t>directa</a:t>
                </a:r>
                <a:r>
                  <a:rPr lang="es-MX" sz="1700" dirty="0">
                    <a:solidFill>
                      <a:srgbClr val="182B47"/>
                    </a:solidFill>
                  </a:rPr>
                  <a:t>, mediante el comercio bilateral, e </a:t>
                </a:r>
                <a:r>
                  <a:rPr lang="es-MX" sz="1700" b="1" dirty="0">
                    <a:solidFill>
                      <a:srgbClr val="182B47"/>
                    </a:solidFill>
                  </a:rPr>
                  <a:t>indirecta</a:t>
                </a:r>
                <a:r>
                  <a:rPr lang="es-MX" sz="1700" dirty="0">
                    <a:solidFill>
                      <a:srgbClr val="182B47"/>
                    </a:solidFill>
                  </a:rPr>
                  <a:t>, a través de la competencia en mercados terceros. </a:t>
                </a:r>
                <a:endParaRPr lang="es-MX" sz="1700" b="1" dirty="0">
                  <a:solidFill>
                    <a:srgbClr val="182B47"/>
                  </a:solidFill>
                  <a:effectLst/>
                  <a:ea typeface="Times New Roman" panose="02020603050405020304" pitchFamily="18" charset="0"/>
                  <a:cs typeface="Times New Roman" panose="02020603050405020304" pitchFamily="18" charset="0"/>
                </a:endParaRPr>
              </a:p>
              <a:p>
                <a:pPr algn="just">
                  <a:lnSpc>
                    <a:spcPct val="150000"/>
                  </a:lnSpc>
                  <a:spcAft>
                    <a:spcPts val="800"/>
                  </a:spcAft>
                </a:pPr>
                <a:r>
                  <a:rPr lang="es-MX" sz="1400" b="1" dirty="0">
                    <a:solidFill>
                      <a:srgbClr val="182B47"/>
                    </a:solidFill>
                    <a:effectLst/>
                    <a:ea typeface="Times New Roman" panose="02020603050405020304" pitchFamily="18" charset="0"/>
                    <a:cs typeface="Times New Roman" panose="02020603050405020304" pitchFamily="18" charset="0"/>
                  </a:rPr>
                  <a:t>Ponderador importaciones:	</a:t>
                </a:r>
                <a14:m>
                  <m:oMath xmlns:m="http://schemas.openxmlformats.org/officeDocument/2006/math">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𝑾</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sup>
                    </m:sSub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p>
                        </m:sSubSup>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den>
                    </m:f>
                  </m:oMath>
                </a14:m>
                <a:endParaRPr lang="es-MX" sz="1400" b="1" dirty="0">
                  <a:solidFill>
                    <a:srgbClr val="182B47"/>
                  </a:solidFill>
                  <a:effectLst/>
                  <a:ea typeface="Calibri" panose="020F0502020204030204" pitchFamily="34" charset="0"/>
                  <a:cs typeface="Times New Roman" panose="02020603050405020304" pitchFamily="18" charset="0"/>
                </a:endParaRPr>
              </a:p>
              <a:p>
                <a:pPr algn="just">
                  <a:lnSpc>
                    <a:spcPct val="150000"/>
                  </a:lnSpc>
                  <a:spcAft>
                    <a:spcPts val="800"/>
                  </a:spcAft>
                </a:pPr>
                <a:r>
                  <a:rPr lang="es-MX" sz="1400" b="1" dirty="0">
                    <a:solidFill>
                      <a:srgbClr val="182B47"/>
                    </a:solidFill>
                    <a:effectLst/>
                    <a:ea typeface="Times New Roman" panose="02020603050405020304" pitchFamily="18" charset="0"/>
                    <a:cs typeface="Times New Roman" panose="02020603050405020304" pitchFamily="18" charset="0"/>
                  </a:rPr>
                  <a:t>Ponderador exportaciones:	 </a:t>
                </a:r>
                <a14:m>
                  <m:oMath xmlns:m="http://schemas.openxmlformats.org/officeDocument/2006/math">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𝑾</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sup>
                    </m:sSub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p>
                            </m:sSubSup>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den>
                        </m:f>
                      </m:e>
                    </m:d>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𝒚</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𝒚</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𝜮</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𝒉</m:t>
                                </m:r>
                              </m:sub>
                            </m:sSub>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𝒉</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p>
                            </m:sSubSup>
                          </m:den>
                        </m:f>
                      </m:e>
                    </m:d>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𝜮</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sup>
                            </m:sSubSup>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den>
                        </m:f>
                      </m:e>
                    </m:d>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sup>
                            </m:sSubSup>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𝒚</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sub>
                            </m:s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𝜮</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𝒉</m:t>
                                </m:r>
                              </m:sub>
                            </m:sSub>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𝒉</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sup>
                            </m:sSubSup>
                          </m:den>
                        </m:f>
                      </m:e>
                    </m:d>
                  </m:oMath>
                </a14:m>
                <a:endParaRPr lang="es-MX" sz="1400" b="1" dirty="0">
                  <a:solidFill>
                    <a:srgbClr val="182B47"/>
                  </a:solidFill>
                  <a:effectLst/>
                  <a:ea typeface="Calibri" panose="020F0502020204030204" pitchFamily="34" charset="0"/>
                  <a:cs typeface="Times New Roman" panose="02020603050405020304" pitchFamily="18" charset="0"/>
                </a:endParaRPr>
              </a:p>
              <a:p>
                <a:pPr algn="l"/>
                <a:r>
                  <a:rPr lang="es-MX" sz="1400" b="1" dirty="0">
                    <a:solidFill>
                      <a:srgbClr val="182B47"/>
                    </a:solidFill>
                    <a:effectLst/>
                    <a:ea typeface="Times New Roman" panose="02020603050405020304" pitchFamily="18" charset="0"/>
                  </a:rPr>
                  <a:t>Ponderador total:		</a:t>
                </a:r>
                <a14:m>
                  <m:oMath xmlns:m="http://schemas.openxmlformats.org/officeDocument/2006/math">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𝑾</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den>
                        </m:f>
                      </m:e>
                    </m:d>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sup>
                    </m:sSub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den>
                        </m:f>
                      </m:e>
                    </m:d>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sup>
                    </m:sSubSup>
                  </m:oMath>
                </a14:m>
                <a:endParaRPr lang="es-MX" sz="1400" b="1" dirty="0">
                  <a:solidFill>
                    <a:srgbClr val="182B47"/>
                  </a:solidFill>
                  <a:effectLst/>
                  <a:ea typeface="Times New Roman" panose="02020603050405020304" pitchFamily="18" charset="0"/>
                  <a:cs typeface="Times New Roman" panose="02020603050405020304" pitchFamily="18" charset="0"/>
                </a:endParaRPr>
              </a:p>
              <a:p>
                <a:pPr algn="l"/>
                <a:endParaRPr lang="es-MX" sz="1700" b="1" dirty="0">
                  <a:solidFill>
                    <a:srgbClr val="182B47"/>
                  </a:solidFill>
                </a:endParaRPr>
              </a:p>
              <a:p>
                <a:pPr algn="l"/>
                <a:r>
                  <a:rPr lang="es-MX" sz="1700" dirty="0">
                    <a:solidFill>
                      <a:srgbClr val="182B47"/>
                    </a:solidFill>
                    <a:effectLst/>
                    <a:ea typeface="Times New Roman" panose="02020603050405020304" pitchFamily="18" charset="0"/>
                    <a:cs typeface="Times New Roman" panose="02020603050405020304" pitchFamily="18" charset="0"/>
                  </a:rPr>
                  <a:t>El </a:t>
                </a:r>
                <a:r>
                  <a:rPr lang="es-MX" sz="1700" b="1" dirty="0">
                    <a:solidFill>
                      <a:srgbClr val="182B47"/>
                    </a:solidFill>
                    <a:effectLst/>
                    <a:ea typeface="Times New Roman" panose="02020603050405020304" pitchFamily="18" charset="0"/>
                    <a:cs typeface="Times New Roman" panose="02020603050405020304" pitchFamily="18" charset="0"/>
                  </a:rPr>
                  <a:t>deflactor del TCR </a:t>
                </a:r>
                <a:r>
                  <a:rPr lang="es-MX" sz="1700" dirty="0">
                    <a:solidFill>
                      <a:srgbClr val="182B47"/>
                    </a:solidFill>
                    <a:effectLst/>
                    <a:ea typeface="Times New Roman" panose="02020603050405020304" pitchFamily="18" charset="0"/>
                    <a:cs typeface="Times New Roman" panose="02020603050405020304" pitchFamily="18" charset="0"/>
                  </a:rPr>
                  <a:t>es fundamental para su cálculo y puede basarse en un índice de precios o costos, como el Índice de Precios al Consumidor (IPC), el Índice de Precios al Productor (IPP), el Índice de Precios de Exportaciones (IPX) y el Deflactor del PIB (DPIB), además de los costos laborales unitarios totales (CLU) y los específicos del sector manufacturero (CLUM). </a:t>
                </a:r>
              </a:p>
              <a:p>
                <a:pPr algn="l"/>
                <a:endParaRPr lang="es-MX" sz="1700" b="1"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653088" y="1004102"/>
                <a:ext cx="10972800" cy="5017186"/>
              </a:xfrm>
              <a:prstGeom prst="rect">
                <a:avLst/>
              </a:prstGeom>
              <a:blipFill>
                <a:blip r:embed="rId2"/>
                <a:stretch>
                  <a:fillRect l="-333" t="-486" r="-38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0E864553-E65F-43AA-9862-856C73AE7013}"/>
                  </a:ext>
                </a:extLst>
              </p:cNvPr>
              <p:cNvSpPr txBox="1"/>
              <p:nvPr/>
            </p:nvSpPr>
            <p:spPr>
              <a:xfrm>
                <a:off x="6960096" y="2683076"/>
                <a:ext cx="4665792" cy="1659237"/>
              </a:xfrm>
              <a:prstGeom prst="rect">
                <a:avLst/>
              </a:prstGeom>
              <a:noFill/>
            </p:spPr>
            <p:txBody>
              <a:bodyPr wrap="square" rtlCol="0">
                <a:spAutoFit/>
              </a:bodyPr>
              <a:lstStyle/>
              <a:p>
                <a:pPr algn="just">
                  <a:spcAft>
                    <a:spcPts val="800"/>
                  </a:spcAft>
                </a:pPr>
                <a:r>
                  <a:rPr lang="es-MX" sz="1400" dirty="0">
                    <a:solidFill>
                      <a:srgbClr val="182B47"/>
                    </a:solidFill>
                    <a:effectLst/>
                    <a:ea typeface="Times New Roman" panose="02020603050405020304" pitchFamily="18" charset="0"/>
                    <a:cs typeface="Times New Roman" panose="02020603050405020304" pitchFamily="18" charset="0"/>
                  </a:rPr>
                  <a:t>Donde:</a:t>
                </a:r>
                <a:endParaRPr lang="es-MX" sz="14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sSubSup>
                      <m:sSubSup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oMath>
                </a14:m>
                <a:r>
                  <a:rPr lang="es-MX" sz="1400" dirty="0">
                    <a:solidFill>
                      <a:srgbClr val="182B47"/>
                    </a:solidFill>
                    <a:effectLst/>
                    <a:ea typeface="Times New Roman" panose="02020603050405020304" pitchFamily="18" charset="0"/>
                    <a:cs typeface="Times New Roman" panose="02020603050405020304" pitchFamily="18" charset="0"/>
                  </a:rPr>
                  <a:t> (</a:t>
                </a:r>
                <a14:m>
                  <m:oMath xmlns:m="http://schemas.openxmlformats.org/officeDocument/2006/math">
                    <m:sSubSup>
                      <m:sSubSup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MX" sz="1400" dirty="0">
                    <a:solidFill>
                      <a:srgbClr val="182B47"/>
                    </a:solidFill>
                    <a:effectLst/>
                    <a:ea typeface="Times New Roman" panose="02020603050405020304" pitchFamily="18" charset="0"/>
                    <a:cs typeface="Times New Roman" panose="02020603050405020304" pitchFamily="18" charset="0"/>
                  </a:rPr>
                  <a:t>= </a:t>
                </a:r>
                <a:r>
                  <a:rPr lang="es-MX" sz="1400" dirty="0">
                    <a:solidFill>
                      <a:srgbClr val="182B47"/>
                    </a:solidFill>
                    <a:ea typeface="Times New Roman" panose="02020603050405020304" pitchFamily="18" charset="0"/>
                    <a:cs typeface="Times New Roman" panose="02020603050405020304" pitchFamily="18" charset="0"/>
                  </a:rPr>
                  <a:t>E</a:t>
                </a:r>
                <a:r>
                  <a:rPr lang="es-MX" sz="1400" dirty="0">
                    <a:solidFill>
                      <a:srgbClr val="182B47"/>
                    </a:solidFill>
                    <a:effectLst/>
                    <a:ea typeface="Times New Roman" panose="02020603050405020304" pitchFamily="18" charset="0"/>
                    <a:cs typeface="Times New Roman" panose="02020603050405020304" pitchFamily="18" charset="0"/>
                  </a:rPr>
                  <a:t>xportaciones (importaciones) de j hacia (desde) i </a:t>
                </a:r>
                <a:endParaRPr lang="es-MX" sz="14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sSub>
                      <m:sSub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MX" sz="1400" dirty="0">
                    <a:solidFill>
                      <a:srgbClr val="182B47"/>
                    </a:solidFill>
                    <a:effectLst/>
                    <a:ea typeface="Times New Roman" panose="02020603050405020304" pitchFamily="18" charset="0"/>
                    <a:cs typeface="Times New Roman" panose="02020603050405020304" pitchFamily="18" charset="0"/>
                  </a:rPr>
                  <a:t> = Exportaciones (importaciones) totales de j</a:t>
                </a:r>
                <a:endParaRPr lang="es-MX" sz="14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sSub>
                      <m:sSub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s-MX" sz="1400" dirty="0">
                    <a:solidFill>
                      <a:srgbClr val="182B47"/>
                    </a:solidFill>
                    <a:effectLst/>
                    <a:ea typeface="Times New Roman" panose="02020603050405020304" pitchFamily="18" charset="0"/>
                    <a:cs typeface="Times New Roman" panose="02020603050405020304" pitchFamily="18" charset="0"/>
                  </a:rPr>
                  <a:t>= Oferta interna bruta de productos manufacturados de i </a:t>
                </a:r>
                <a:endParaRPr lang="es-MX" sz="14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sSub>
                      <m:sSub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𝛴</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Sub>
                    <m:sSubSup>
                      <m:sSubSup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up>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oMath>
                </a14:m>
                <a:r>
                  <a:rPr lang="es-MX" sz="1400" dirty="0">
                    <a:solidFill>
                      <a:srgbClr val="182B47"/>
                    </a:solidFill>
                    <a:effectLst/>
                    <a:ea typeface="Times New Roman" panose="02020603050405020304" pitchFamily="18" charset="0"/>
                    <a:cs typeface="Times New Roman" panose="02020603050405020304" pitchFamily="18" charset="0"/>
                  </a:rPr>
                  <a:t> = Suma de las exportaciones de h hacia i (excluyendo j)</a:t>
                </a:r>
                <a:endParaRPr lang="es-MX" sz="1400" dirty="0">
                  <a:solidFill>
                    <a:srgbClr val="182B47"/>
                  </a:solidFill>
                  <a:effectLst/>
                  <a:ea typeface="Calibri" panose="020F0502020204030204" pitchFamily="34" charset="0"/>
                  <a:cs typeface="Times New Roman" panose="02020603050405020304" pitchFamily="18" charset="0"/>
                </a:endParaRPr>
              </a:p>
            </p:txBody>
          </p:sp>
        </mc:Choice>
        <mc:Fallback xmlns="">
          <p:sp>
            <p:nvSpPr>
              <p:cNvPr id="2" name="CuadroTexto 1">
                <a:extLst>
                  <a:ext uri="{FF2B5EF4-FFF2-40B4-BE49-F238E27FC236}">
                    <a16:creationId xmlns:a16="http://schemas.microsoft.com/office/drawing/2014/main" id="{0E864553-E65F-43AA-9862-856C73AE7013}"/>
                  </a:ext>
                </a:extLst>
              </p:cNvPr>
              <p:cNvSpPr txBox="1">
                <a:spLocks noRot="1" noChangeAspect="1" noMove="1" noResize="1" noEditPoints="1" noAdjustHandles="1" noChangeArrowheads="1" noChangeShapeType="1" noTextEdit="1"/>
              </p:cNvSpPr>
              <p:nvPr/>
            </p:nvSpPr>
            <p:spPr>
              <a:xfrm>
                <a:off x="6960096" y="2683076"/>
                <a:ext cx="4665792" cy="1659237"/>
              </a:xfrm>
              <a:prstGeom prst="rect">
                <a:avLst/>
              </a:prstGeom>
              <a:blipFill>
                <a:blip r:embed="rId3"/>
                <a:stretch>
                  <a:fillRect l="-392" t="-735" b="-3309"/>
                </a:stretch>
              </a:blipFill>
            </p:spPr>
            <p:txBody>
              <a:bodyPr/>
              <a:lstStyle/>
              <a:p>
                <a:r>
                  <a:rPr lang="es-MX">
                    <a:noFill/>
                  </a:rPr>
                  <a:t> </a:t>
                </a:r>
              </a:p>
            </p:txBody>
          </p:sp>
        </mc:Fallback>
      </mc:AlternateContent>
    </p:spTree>
    <p:extLst>
      <p:ext uri="{BB962C8B-B14F-4D97-AF65-F5344CB8AC3E}">
        <p14:creationId xmlns:p14="http://schemas.microsoft.com/office/powerpoint/2010/main" val="3418574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2DF570-23A8-4483-AC74-721A16530FC7}"/>
              </a:ext>
            </a:extLst>
          </p:cNvPr>
          <p:cNvSpPr>
            <a:spLocks noGrp="1"/>
          </p:cNvSpPr>
          <p:nvPr>
            <p:ph type="ctrTitle"/>
          </p:nvPr>
        </p:nvSpPr>
        <p:spPr>
          <a:xfrm>
            <a:off x="883541" y="-22460"/>
            <a:ext cx="10363200" cy="1470025"/>
          </a:xfrm>
        </p:spPr>
        <p:txBody>
          <a:bodyPr/>
          <a:lstStyle/>
          <a:p>
            <a:r>
              <a:rPr lang="es-MX" sz="6000" dirty="0"/>
              <a:t>INTRODUCCIÓN</a:t>
            </a:r>
          </a:p>
        </p:txBody>
      </p:sp>
      <p:sp>
        <p:nvSpPr>
          <p:cNvPr id="4" name="Marcador de pie de página 3">
            <a:extLst>
              <a:ext uri="{FF2B5EF4-FFF2-40B4-BE49-F238E27FC236}">
                <a16:creationId xmlns:a16="http://schemas.microsoft.com/office/drawing/2014/main" id="{B6B9AED0-BFF3-4C95-9342-2460FC640879}"/>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6" name="Rectangle 2">
            <a:extLst>
              <a:ext uri="{FF2B5EF4-FFF2-40B4-BE49-F238E27FC236}">
                <a16:creationId xmlns:a16="http://schemas.microsoft.com/office/drawing/2014/main" id="{ABD75E46-B876-4352-92D0-0DF236FBB625}"/>
              </a:ext>
            </a:extLst>
          </p:cNvPr>
          <p:cNvSpPr>
            <a:spLocks noGrp="1" noChangeArrowheads="1"/>
          </p:cNvSpPr>
          <p:nvPr>
            <p:ph type="subTitle" idx="1"/>
          </p:nvPr>
        </p:nvSpPr>
        <p:spPr bwMode="auto">
          <a:xfrm>
            <a:off x="1562300" y="1292813"/>
            <a:ext cx="900568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El </a:t>
            </a:r>
            <a:r>
              <a:rPr kumimoji="0" lang="es-MX" altLang="es-MX" sz="1600" b="1" i="0" u="none" strike="noStrike" cap="none" normalizeH="0" baseline="0" dirty="0">
                <a:ln>
                  <a:noFill/>
                </a:ln>
                <a:solidFill>
                  <a:schemeClr val="tx1"/>
                </a:solidFill>
                <a:effectLst/>
              </a:rPr>
              <a:t>Tipo de Cambio Nominal (TCN) </a:t>
            </a:r>
            <a:r>
              <a:rPr kumimoji="0" lang="es-MX" altLang="es-MX" sz="1600" b="0" i="0" u="none" strike="noStrike" cap="none" normalizeH="0" baseline="0" dirty="0">
                <a:ln>
                  <a:noFill/>
                </a:ln>
                <a:solidFill>
                  <a:schemeClr val="tx1"/>
                </a:solidFill>
                <a:effectLst/>
              </a:rPr>
              <a:t>es el precio de una moneda extranjera en términos de la moneda nacional.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El </a:t>
            </a:r>
            <a:r>
              <a:rPr kumimoji="0" lang="es-MX" altLang="es-MX" sz="1600" b="1" i="0" u="none" strike="noStrike" cap="none" normalizeH="0" baseline="0" dirty="0">
                <a:ln>
                  <a:noFill/>
                </a:ln>
                <a:solidFill>
                  <a:schemeClr val="tx1"/>
                </a:solidFill>
                <a:effectLst/>
              </a:rPr>
              <a:t>Tipo de Cambio Real (TCR) </a:t>
            </a:r>
            <a:r>
              <a:rPr kumimoji="0" lang="es-MX" altLang="es-MX" sz="1600" b="0" i="0" u="none" strike="noStrike" cap="none" normalizeH="0" baseline="0" dirty="0">
                <a:ln>
                  <a:noFill/>
                </a:ln>
                <a:solidFill>
                  <a:schemeClr val="tx1"/>
                </a:solidFill>
                <a:effectLst/>
              </a:rPr>
              <a:t>es un indicador que compara el costo de producción de una canasta de bienes y servicios en el extranjero con una similar producida en la economía nacional, todo expresado en una misma moneda.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El </a:t>
            </a:r>
            <a:r>
              <a:rPr kumimoji="0" lang="es-MX" altLang="es-MX" sz="1600" b="1" i="0" u="none" strike="noStrike" cap="none" normalizeH="0" baseline="0" dirty="0">
                <a:ln>
                  <a:noFill/>
                </a:ln>
                <a:solidFill>
                  <a:schemeClr val="tx1"/>
                </a:solidFill>
                <a:effectLst/>
              </a:rPr>
              <a:t>TCR</a:t>
            </a:r>
            <a:r>
              <a:rPr kumimoji="0" lang="es-MX" altLang="es-MX" sz="1600" b="0" i="0" u="none" strike="noStrike" cap="none" normalizeH="0" baseline="0" dirty="0">
                <a:ln>
                  <a:noFill/>
                </a:ln>
                <a:solidFill>
                  <a:schemeClr val="tx1"/>
                </a:solidFill>
                <a:effectLst/>
              </a:rPr>
              <a:t> es un indicador clave para evaluar la </a:t>
            </a:r>
            <a:r>
              <a:rPr kumimoji="0" lang="es-MX" altLang="es-MX" sz="1600" b="1" i="0" u="none" strike="noStrike" cap="none" normalizeH="0" baseline="0" dirty="0">
                <a:ln>
                  <a:noFill/>
                </a:ln>
                <a:solidFill>
                  <a:schemeClr val="tx1"/>
                </a:solidFill>
                <a:effectLst/>
              </a:rPr>
              <a:t>competitividad internacional</a:t>
            </a:r>
            <a:r>
              <a:rPr kumimoji="0" lang="es-MX" altLang="es-MX" sz="1600" b="0" i="0" u="none" strike="noStrike" cap="none" normalizeH="0" baseline="0" dirty="0">
                <a:ln>
                  <a:noFill/>
                </a:ln>
                <a:solidFill>
                  <a:schemeClr val="tx1"/>
                </a:solidFill>
                <a:effectLst/>
              </a:rPr>
              <a:t> de un país en relación con sus principales socios comerciales.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 Ajusta el tipo de cambio nominal por las </a:t>
            </a:r>
            <a:r>
              <a:rPr kumimoji="0" lang="es-MX" altLang="es-MX" sz="1600" b="1" i="0" u="none" strike="noStrike" cap="none" normalizeH="0" baseline="0" dirty="0">
                <a:ln>
                  <a:noFill/>
                </a:ln>
                <a:solidFill>
                  <a:schemeClr val="tx1"/>
                </a:solidFill>
                <a:effectLst/>
              </a:rPr>
              <a:t>diferencias de precios o costos laborales</a:t>
            </a:r>
            <a:r>
              <a:rPr kumimoji="0" lang="es-MX" altLang="es-MX" sz="1600" b="0" i="0" u="none" strike="noStrike" cap="none" normalizeH="0" baseline="0" dirty="0">
                <a:ln>
                  <a:noFill/>
                </a:ln>
                <a:solidFill>
                  <a:schemeClr val="tx1"/>
                </a:solidFill>
                <a:effectLst/>
              </a:rPr>
              <a:t> entre países.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 Es utilizado por organismos como </a:t>
            </a:r>
            <a:r>
              <a:rPr lang="es-MX" altLang="es-MX" sz="1600" dirty="0">
                <a:solidFill>
                  <a:schemeClr val="tx1"/>
                </a:solidFill>
              </a:rPr>
              <a:t>el </a:t>
            </a:r>
            <a:r>
              <a:rPr lang="es-MX" altLang="es-MX" sz="1600" b="1" dirty="0">
                <a:solidFill>
                  <a:schemeClr val="tx1"/>
                </a:solidFill>
              </a:rPr>
              <a:t>FMI</a:t>
            </a:r>
            <a:r>
              <a:rPr lang="es-MX" altLang="es-MX" sz="1600" dirty="0">
                <a:solidFill>
                  <a:schemeClr val="tx1"/>
                </a:solidFill>
              </a:rPr>
              <a:t>, el </a:t>
            </a:r>
            <a:r>
              <a:rPr lang="es-MX" altLang="es-MX" sz="1600" b="1" dirty="0">
                <a:solidFill>
                  <a:schemeClr val="tx1"/>
                </a:solidFill>
              </a:rPr>
              <a:t>BPI</a:t>
            </a:r>
            <a:r>
              <a:rPr lang="es-MX" altLang="es-MX" sz="1600" dirty="0">
                <a:solidFill>
                  <a:schemeClr val="tx1"/>
                </a:solidFill>
              </a:rPr>
              <a:t>, </a:t>
            </a:r>
            <a:r>
              <a:rPr kumimoji="0" lang="es-MX" altLang="es-MX" sz="1600" b="0" i="0" u="none" strike="noStrike" cap="none" normalizeH="0" baseline="0" dirty="0">
                <a:ln>
                  <a:noFill/>
                </a:ln>
                <a:solidFill>
                  <a:schemeClr val="tx1"/>
                </a:solidFill>
                <a:effectLst/>
              </a:rPr>
              <a:t>la </a:t>
            </a:r>
            <a:r>
              <a:rPr kumimoji="0" lang="es-MX" altLang="es-MX" sz="1600" b="1" i="0" u="none" strike="noStrike" cap="none" normalizeH="0" baseline="0" dirty="0">
                <a:ln>
                  <a:noFill/>
                </a:ln>
                <a:solidFill>
                  <a:schemeClr val="tx1"/>
                </a:solidFill>
                <a:effectLst/>
              </a:rPr>
              <a:t>OCDE</a:t>
            </a:r>
            <a:r>
              <a:rPr kumimoji="0" lang="es-MX" altLang="es-MX" sz="1600" b="0" i="0" u="none" strike="noStrike" cap="none" normalizeH="0" baseline="0" dirty="0">
                <a:ln>
                  <a:noFill/>
                </a:ln>
                <a:solidFill>
                  <a:schemeClr val="tx1"/>
                </a:solidFill>
                <a:effectLst/>
              </a:rPr>
              <a:t>, el </a:t>
            </a:r>
            <a:r>
              <a:rPr kumimoji="0" lang="es-MX" altLang="es-MX" sz="1600" b="1" i="0" u="none" strike="noStrike" cap="none" normalizeH="0" baseline="0" dirty="0">
                <a:ln>
                  <a:noFill/>
                </a:ln>
                <a:solidFill>
                  <a:schemeClr val="tx1"/>
                </a:solidFill>
                <a:effectLst/>
              </a:rPr>
              <a:t>BCE</a:t>
            </a:r>
            <a:r>
              <a:rPr kumimoji="0" lang="es-MX" altLang="es-MX" sz="1600" u="none" strike="noStrike" cap="none" normalizeH="0" baseline="0" dirty="0">
                <a:ln>
                  <a:noFill/>
                </a:ln>
                <a:solidFill>
                  <a:schemeClr val="tx1"/>
                </a:solidFill>
                <a:effectLst/>
              </a:rPr>
              <a:t>, etc.</a:t>
            </a:r>
            <a:r>
              <a:rPr kumimoji="0" lang="es-MX" altLang="es-MX" sz="1600" b="0" i="0" u="none" strike="noStrike" cap="none" normalizeH="0" baseline="0" dirty="0">
                <a:ln>
                  <a:noFill/>
                </a:ln>
                <a:solidFill>
                  <a:schemeClr val="tx1"/>
                </a:solidFill>
                <a:effectLst/>
              </a:rPr>
              <a:t>, cada uno con su propia metodología.</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 Las fórmulas emplean </a:t>
            </a:r>
            <a:r>
              <a:rPr kumimoji="0" lang="es-MX" altLang="es-MX" sz="1600" b="1" i="0" u="none" strike="noStrike" cap="none" normalizeH="0" baseline="0" dirty="0">
                <a:ln>
                  <a:noFill/>
                </a:ln>
                <a:solidFill>
                  <a:schemeClr val="tx1"/>
                </a:solidFill>
                <a:effectLst/>
              </a:rPr>
              <a:t>medias geométricas ponderadas</a:t>
            </a:r>
            <a:r>
              <a:rPr kumimoji="0" lang="es-MX" altLang="es-MX" sz="1600" b="0" i="0" u="none" strike="noStrike" cap="none" normalizeH="0" baseline="0" dirty="0">
                <a:ln>
                  <a:noFill/>
                </a:ln>
                <a:solidFill>
                  <a:schemeClr val="tx1"/>
                </a:solidFill>
                <a:effectLst/>
              </a:rPr>
              <a:t> y diferentes </a:t>
            </a:r>
            <a:r>
              <a:rPr kumimoji="0" lang="es-MX" altLang="es-MX" sz="1600" b="1" i="0" u="none" strike="noStrike" cap="none" normalizeH="0" baseline="0" dirty="0">
                <a:ln>
                  <a:noFill/>
                </a:ln>
                <a:solidFill>
                  <a:schemeClr val="tx1"/>
                </a:solidFill>
                <a:effectLst/>
              </a:rPr>
              <a:t>deflactores</a:t>
            </a:r>
            <a:r>
              <a:rPr kumimoji="0" lang="es-MX" altLang="es-MX" sz="1600" b="0" i="0" u="none" strike="noStrike" cap="none" normalizeH="0" baseline="0" dirty="0">
                <a:ln>
                  <a:noFill/>
                </a:ln>
                <a:solidFill>
                  <a:schemeClr val="tx1"/>
                </a:solidFill>
                <a:effectLst/>
              </a:rPr>
              <a:t>, como el IPC o los costos laborales unitarios.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 Comprender su cálculo permite analizar mejor el efecto del tipo de cambio en las exportaciones, importaciones y precios relativos.</a:t>
            </a:r>
          </a:p>
          <a:p>
            <a:pPr marL="0" marR="0" lvl="0" indent="0" algn="just" defTabSz="914400" rtl="0" eaLnBrk="0" fontAlgn="base" latinLnBrk="0" hangingPunct="0">
              <a:lnSpc>
                <a:spcPct val="100000"/>
              </a:lnSpc>
              <a:spcBef>
                <a:spcPct val="0"/>
              </a:spcBef>
              <a:spcAft>
                <a:spcPct val="0"/>
              </a:spcAft>
              <a:buClrTx/>
              <a:buSzTx/>
              <a:buFontTx/>
              <a:buChar char="•"/>
              <a:tabLst/>
            </a:pPr>
            <a:r>
              <a:rPr lang="es-MX" altLang="es-MX" sz="1600" dirty="0">
                <a:solidFill>
                  <a:schemeClr val="tx1"/>
                </a:solidFill>
              </a:rPr>
              <a:t>¿Qué ponderador se usará? ¿PIB (LAS ECONOMÍAS GRANDES TIENEN MAYOR PRESENCIA EN LA ECONOMÍA DOMÉSTICA DE OTROS PAÍSES (NO HAY DATOS DE ESTE PONDERADOR), FLUJOS DE COMERCIO (X,M), PONDERADORES QUE UTILIZAN INFO FINANCIERA DE LA BALANZA DE PAGOS O DE LA POSICIÓ DE INVERSIÓN INTERNACIONAL (TAMPOCO HAY DATOS). </a:t>
            </a:r>
            <a:endParaRPr kumimoji="0" lang="es-MX" altLang="es-MX" sz="1600" b="0" i="0" u="none" strike="noStrike" cap="none" normalizeH="0" baseline="0" dirty="0">
              <a:ln>
                <a:noFill/>
              </a:ln>
              <a:solidFill>
                <a:schemeClr val="tx1"/>
              </a:solidFill>
              <a:effectLst/>
            </a:endParaRPr>
          </a:p>
        </p:txBody>
      </p:sp>
      <p:sp>
        <p:nvSpPr>
          <p:cNvPr id="7" name="Rectángulo 6">
            <a:extLst>
              <a:ext uri="{FF2B5EF4-FFF2-40B4-BE49-F238E27FC236}">
                <a16:creationId xmlns:a16="http://schemas.microsoft.com/office/drawing/2014/main" id="{9FD2EC6A-9927-499E-A5D6-862967732962}"/>
              </a:ext>
            </a:extLst>
          </p:cNvPr>
          <p:cNvSpPr/>
          <p:nvPr/>
        </p:nvSpPr>
        <p:spPr>
          <a:xfrm>
            <a:off x="88477" y="116632"/>
            <a:ext cx="11953328" cy="59766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565913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3088" y="1004102"/>
            <a:ext cx="10972800" cy="501718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Clr>
                <a:srgbClr val="182B47"/>
              </a:buClr>
            </a:pPr>
            <a:r>
              <a:rPr lang="es-MX" sz="1700" dirty="0">
                <a:solidFill>
                  <a:srgbClr val="182B47"/>
                </a:solidFill>
              </a:rPr>
              <a:t>Las </a:t>
            </a:r>
            <a:r>
              <a:rPr lang="es-MX" sz="1700" b="1" dirty="0">
                <a:solidFill>
                  <a:srgbClr val="182B47"/>
                </a:solidFill>
              </a:rPr>
              <a:t>características</a:t>
            </a:r>
            <a:r>
              <a:rPr lang="es-MX" sz="1700" dirty="0">
                <a:solidFill>
                  <a:srgbClr val="182B47"/>
                </a:solidFill>
              </a:rPr>
              <a:t> deseables de un </a:t>
            </a:r>
            <a:r>
              <a:rPr lang="es-MX" sz="1700" b="1" dirty="0">
                <a:solidFill>
                  <a:srgbClr val="182B47"/>
                </a:solidFill>
              </a:rPr>
              <a:t>buen deflactor</a:t>
            </a:r>
            <a:r>
              <a:rPr lang="es-MX" sz="1700" dirty="0">
                <a:solidFill>
                  <a:srgbClr val="182B47"/>
                </a:solidFill>
              </a:rPr>
              <a:t> para el TCR: </a:t>
            </a:r>
          </a:p>
          <a:p>
            <a:pPr marL="742950" lvl="1" indent="-285750">
              <a:buClr>
                <a:srgbClr val="182B47"/>
              </a:buClr>
              <a:buFont typeface="Arial" panose="020B0604020202020204" pitchFamily="34" charset="0"/>
              <a:buChar char="•"/>
            </a:pPr>
            <a:r>
              <a:rPr lang="es-MX" sz="1700" dirty="0">
                <a:solidFill>
                  <a:srgbClr val="182B47"/>
                </a:solidFill>
              </a:rPr>
              <a:t>Debe ser oportuno </a:t>
            </a:r>
          </a:p>
          <a:p>
            <a:pPr marL="742950" lvl="1" indent="-285750">
              <a:buClr>
                <a:srgbClr val="182B47"/>
              </a:buClr>
              <a:buFont typeface="Arial" panose="020B0604020202020204" pitchFamily="34" charset="0"/>
              <a:buChar char="•"/>
            </a:pPr>
            <a:r>
              <a:rPr lang="es-MX" sz="1700" dirty="0">
                <a:solidFill>
                  <a:srgbClr val="182B47"/>
                </a:solidFill>
              </a:rPr>
              <a:t>Tener una metodología consistente entre países, </a:t>
            </a:r>
          </a:p>
          <a:p>
            <a:pPr marL="742950" lvl="1" indent="-285750">
              <a:buClr>
                <a:srgbClr val="182B47"/>
              </a:buClr>
              <a:buFont typeface="Arial" panose="020B0604020202020204" pitchFamily="34" charset="0"/>
              <a:buChar char="•"/>
            </a:pPr>
            <a:r>
              <a:rPr lang="es-MX" sz="1700" dirty="0">
                <a:solidFill>
                  <a:srgbClr val="182B47"/>
                </a:solidFill>
              </a:rPr>
              <a:t>Ser accesible para una amplia gama de países y períodos, </a:t>
            </a:r>
          </a:p>
          <a:p>
            <a:pPr marL="742950" lvl="1" indent="-285750">
              <a:buClr>
                <a:srgbClr val="182B47"/>
              </a:buClr>
              <a:buFont typeface="Arial" panose="020B0604020202020204" pitchFamily="34" charset="0"/>
              <a:buChar char="•"/>
            </a:pPr>
            <a:r>
              <a:rPr lang="es-MX" sz="1700" dirty="0">
                <a:solidFill>
                  <a:srgbClr val="182B47"/>
                </a:solidFill>
              </a:rPr>
              <a:t>Ser representativo de las condiciones de precios de cada país y </a:t>
            </a:r>
          </a:p>
          <a:p>
            <a:pPr marL="742950" lvl="1" indent="-285750">
              <a:buClr>
                <a:srgbClr val="182B47"/>
              </a:buClr>
              <a:buFont typeface="Arial" panose="020B0604020202020204" pitchFamily="34" charset="0"/>
              <a:buChar char="•"/>
            </a:pPr>
            <a:r>
              <a:rPr lang="es-MX" sz="1700" dirty="0">
                <a:solidFill>
                  <a:srgbClr val="182B47"/>
                </a:solidFill>
              </a:rPr>
              <a:t>Estar libre de errores de medición significativos.</a:t>
            </a:r>
          </a:p>
          <a:p>
            <a:pPr>
              <a:buClr>
                <a:srgbClr val="182B47"/>
              </a:buClr>
            </a:pPr>
            <a:endParaRPr lang="es-MX" sz="1700" dirty="0">
              <a:solidFill>
                <a:srgbClr val="182B47"/>
              </a:solidFill>
              <a:effectLst/>
              <a:ea typeface="Times New Roman" panose="02020603050405020304" pitchFamily="18" charset="0"/>
              <a:cs typeface="Times New Roman" panose="02020603050405020304" pitchFamily="18" charset="0"/>
            </a:endParaRPr>
          </a:p>
          <a:p>
            <a:pPr>
              <a:buClr>
                <a:srgbClr val="182B47"/>
              </a:buClr>
            </a:pPr>
            <a:r>
              <a:rPr lang="es-MX" sz="1700" dirty="0">
                <a:solidFill>
                  <a:srgbClr val="182B47"/>
                </a:solidFill>
                <a:effectLst/>
                <a:ea typeface="Times New Roman" panose="02020603050405020304" pitchFamily="18" charset="0"/>
                <a:cs typeface="Times New Roman" panose="02020603050405020304" pitchFamily="18" charset="0"/>
              </a:rPr>
              <a:t>La </a:t>
            </a:r>
            <a:r>
              <a:rPr lang="es-MX" sz="1700" b="1" dirty="0">
                <a:solidFill>
                  <a:srgbClr val="182B47"/>
                </a:solidFill>
                <a:effectLst/>
                <a:ea typeface="Times New Roman" panose="02020603050405020304" pitchFamily="18" charset="0"/>
                <a:cs typeface="Times New Roman" panose="02020603050405020304" pitchFamily="18" charset="0"/>
              </a:rPr>
              <a:t>selección</a:t>
            </a:r>
            <a:r>
              <a:rPr lang="es-MX" sz="1700" dirty="0">
                <a:solidFill>
                  <a:srgbClr val="182B47"/>
                </a:solidFill>
                <a:effectLst/>
                <a:ea typeface="Times New Roman" panose="02020603050405020304" pitchFamily="18" charset="0"/>
                <a:cs typeface="Times New Roman" panose="02020603050405020304" pitchFamily="18" charset="0"/>
              </a:rPr>
              <a:t> del deflactor </a:t>
            </a:r>
            <a:r>
              <a:rPr lang="es-MX" sz="1700" b="1" dirty="0">
                <a:solidFill>
                  <a:srgbClr val="182B47"/>
                </a:solidFill>
                <a:effectLst/>
                <a:ea typeface="Times New Roman" panose="02020603050405020304" pitchFamily="18" charset="0"/>
                <a:cs typeface="Times New Roman" panose="02020603050405020304" pitchFamily="18" charset="0"/>
              </a:rPr>
              <a:t>depende del objetivo del TCR</a:t>
            </a:r>
          </a:p>
          <a:p>
            <a:pPr marL="285750" indent="-285750">
              <a:buClr>
                <a:srgbClr val="182B47"/>
              </a:buClr>
              <a:buFont typeface="Arial" panose="020B0604020202020204" pitchFamily="34" charset="0"/>
              <a:buChar char="•"/>
            </a:pPr>
            <a:r>
              <a:rPr lang="es-MX" sz="1700" b="1" dirty="0">
                <a:solidFill>
                  <a:srgbClr val="182B47"/>
                </a:solidFill>
              </a:rPr>
              <a:t>El deflactor más utilizado es el IPC. </a:t>
            </a:r>
          </a:p>
        </p:txBody>
      </p:sp>
    </p:spTree>
    <p:extLst>
      <p:ext uri="{BB962C8B-B14F-4D97-AF65-F5344CB8AC3E}">
        <p14:creationId xmlns:p14="http://schemas.microsoft.com/office/powerpoint/2010/main" val="3661621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82448E-8C8B-47C1-B3BA-0E0269AD3001}"/>
              </a:ext>
            </a:extLst>
          </p:cNvPr>
          <p:cNvSpPr>
            <a:spLocks noGrp="1"/>
          </p:cNvSpPr>
          <p:nvPr>
            <p:ph type="title"/>
          </p:nvPr>
        </p:nvSpPr>
        <p:spPr>
          <a:xfrm>
            <a:off x="595808" y="188640"/>
            <a:ext cx="10972800" cy="936104"/>
          </a:xfrm>
        </p:spPr>
        <p:txBody>
          <a:bodyPr/>
          <a:lstStyle/>
          <a:p>
            <a:pPr algn="ctr"/>
            <a:r>
              <a:rPr lang="es-MX" dirty="0"/>
              <a:t>Comparación de las Metodologías para calcular el TCR</a:t>
            </a:r>
          </a:p>
        </p:txBody>
      </p:sp>
      <p:sp>
        <p:nvSpPr>
          <p:cNvPr id="3" name="Marcador de pie de página 2">
            <a:extLst>
              <a:ext uri="{FF2B5EF4-FFF2-40B4-BE49-F238E27FC236}">
                <a16:creationId xmlns:a16="http://schemas.microsoft.com/office/drawing/2014/main" id="{39A1B1A2-34A2-42AB-919B-1437A76D7D10}"/>
              </a:ext>
            </a:extLst>
          </p:cNvPr>
          <p:cNvSpPr>
            <a:spLocks noGrp="1"/>
          </p:cNvSpPr>
          <p:nvPr>
            <p:ph type="ftr" sz="quarter" idx="11"/>
          </p:nvPr>
        </p:nvSpPr>
        <p:spPr>
          <a:xfrm>
            <a:off x="-13792" y="6476209"/>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sz="1100" dirty="0">
              <a:solidFill>
                <a:srgbClr val="000000"/>
              </a:solidFill>
            </a:endParaRPr>
          </a:p>
        </p:txBody>
      </p:sp>
      <p:graphicFrame>
        <p:nvGraphicFramePr>
          <p:cNvPr id="4" name="Tabla 3">
            <a:extLst>
              <a:ext uri="{FF2B5EF4-FFF2-40B4-BE49-F238E27FC236}">
                <a16:creationId xmlns:a16="http://schemas.microsoft.com/office/drawing/2014/main" id="{6B8F3861-657D-4646-BE0C-3B9924D10ECB}"/>
              </a:ext>
            </a:extLst>
          </p:cNvPr>
          <p:cNvGraphicFramePr>
            <a:graphicFrameLocks noGrp="1"/>
          </p:cNvGraphicFramePr>
          <p:nvPr>
            <p:extLst>
              <p:ext uri="{D42A27DB-BD31-4B8C-83A1-F6EECF244321}">
                <p14:modId xmlns:p14="http://schemas.microsoft.com/office/powerpoint/2010/main" val="3805149178"/>
              </p:ext>
            </p:extLst>
          </p:nvPr>
        </p:nvGraphicFramePr>
        <p:xfrm>
          <a:off x="1620934" y="1332246"/>
          <a:ext cx="8950131" cy="4716674"/>
        </p:xfrm>
        <a:graphic>
          <a:graphicData uri="http://schemas.openxmlformats.org/drawingml/2006/table">
            <a:tbl>
              <a:tblPr firstRow="1" firstCol="1" bandRow="1">
                <a:tableStyleId>{5C22544A-7EE6-4342-B048-85BDC9FD1C3A}</a:tableStyleId>
              </a:tblPr>
              <a:tblGrid>
                <a:gridCol w="1168187">
                  <a:extLst>
                    <a:ext uri="{9D8B030D-6E8A-4147-A177-3AD203B41FA5}">
                      <a16:colId xmlns:a16="http://schemas.microsoft.com/office/drawing/2014/main" val="3148708580"/>
                    </a:ext>
                  </a:extLst>
                </a:gridCol>
                <a:gridCol w="1269439">
                  <a:extLst>
                    <a:ext uri="{9D8B030D-6E8A-4147-A177-3AD203B41FA5}">
                      <a16:colId xmlns:a16="http://schemas.microsoft.com/office/drawing/2014/main" val="217960622"/>
                    </a:ext>
                  </a:extLst>
                </a:gridCol>
                <a:gridCol w="1269439">
                  <a:extLst>
                    <a:ext uri="{9D8B030D-6E8A-4147-A177-3AD203B41FA5}">
                      <a16:colId xmlns:a16="http://schemas.microsoft.com/office/drawing/2014/main" val="256086364"/>
                    </a:ext>
                  </a:extLst>
                </a:gridCol>
                <a:gridCol w="984025">
                  <a:extLst>
                    <a:ext uri="{9D8B030D-6E8A-4147-A177-3AD203B41FA5}">
                      <a16:colId xmlns:a16="http://schemas.microsoft.com/office/drawing/2014/main" val="196176282"/>
                    </a:ext>
                  </a:extLst>
                </a:gridCol>
                <a:gridCol w="936104">
                  <a:extLst>
                    <a:ext uri="{9D8B030D-6E8A-4147-A177-3AD203B41FA5}">
                      <a16:colId xmlns:a16="http://schemas.microsoft.com/office/drawing/2014/main" val="3686937462"/>
                    </a:ext>
                  </a:extLst>
                </a:gridCol>
                <a:gridCol w="953501">
                  <a:extLst>
                    <a:ext uri="{9D8B030D-6E8A-4147-A177-3AD203B41FA5}">
                      <a16:colId xmlns:a16="http://schemas.microsoft.com/office/drawing/2014/main" val="334482374"/>
                    </a:ext>
                  </a:extLst>
                </a:gridCol>
                <a:gridCol w="1193672">
                  <a:extLst>
                    <a:ext uri="{9D8B030D-6E8A-4147-A177-3AD203B41FA5}">
                      <a16:colId xmlns:a16="http://schemas.microsoft.com/office/drawing/2014/main" val="1955011939"/>
                    </a:ext>
                  </a:extLst>
                </a:gridCol>
                <a:gridCol w="1175764">
                  <a:extLst>
                    <a:ext uri="{9D8B030D-6E8A-4147-A177-3AD203B41FA5}">
                      <a16:colId xmlns:a16="http://schemas.microsoft.com/office/drawing/2014/main" val="3558067336"/>
                    </a:ext>
                  </a:extLst>
                </a:gridCol>
              </a:tblGrid>
              <a:tr h="395534">
                <a:tc>
                  <a:txBody>
                    <a:bodyPr/>
                    <a:lstStyle/>
                    <a:p>
                      <a:pPr algn="ctr">
                        <a:lnSpc>
                          <a:spcPct val="107000"/>
                        </a:lnSpc>
                        <a:spcAft>
                          <a:spcPts val="800"/>
                        </a:spcAft>
                      </a:pPr>
                      <a:r>
                        <a:rPr lang="es-MX" sz="1000" dirty="0">
                          <a:effectLst/>
                        </a:rPr>
                        <a:t>Características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Banco de México</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FMI</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BIS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Banco Mundial</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OCDE</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BCE</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Banco Central de Chile</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2213302"/>
                  </a:ext>
                </a:extLst>
              </a:tr>
              <a:tr h="395534">
                <a:tc>
                  <a:txBody>
                    <a:bodyPr/>
                    <a:lstStyle/>
                    <a:p>
                      <a:pPr algn="ctr">
                        <a:lnSpc>
                          <a:spcPct val="107000"/>
                        </a:lnSpc>
                        <a:spcAft>
                          <a:spcPts val="800"/>
                        </a:spcAft>
                      </a:pPr>
                      <a:r>
                        <a:rPr lang="es-MX" sz="1000" dirty="0">
                          <a:effectLst/>
                        </a:rPr>
                        <a:t>Países en la canasta actual e índice</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111</a:t>
                      </a:r>
                    </a:p>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1990=100</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164</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61 Broad</a:t>
                      </a:r>
                    </a:p>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27 Narrow</a:t>
                      </a:r>
                    </a:p>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2020=100</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95</a:t>
                      </a:r>
                    </a:p>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2010=100</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49</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40, 20, 12</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28</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4341556"/>
                  </a:ext>
                </a:extLst>
              </a:tr>
              <a:tr h="1002302">
                <a:tc>
                  <a:txBody>
                    <a:bodyPr/>
                    <a:lstStyle/>
                    <a:p>
                      <a:pPr algn="ctr">
                        <a:lnSpc>
                          <a:spcPct val="107000"/>
                        </a:lnSpc>
                        <a:spcAft>
                          <a:spcPts val="800"/>
                        </a:spcAft>
                      </a:pPr>
                      <a:r>
                        <a:rPr lang="es-MX" sz="1000" dirty="0">
                          <a:effectLst/>
                        </a:rPr>
                        <a:t>Flujo comercial considerado</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i="1" dirty="0" err="1">
                          <a:effectLst/>
                        </a:rPr>
                        <a:t>Commodities</a:t>
                      </a:r>
                      <a:r>
                        <a:rPr lang="es-MX" sz="1000" dirty="0">
                          <a:effectLst/>
                        </a:rPr>
                        <a:t>, manufacturas y servicios de turismo</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Bienes manufacturados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Comercio de bienes transables y no transables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Comercio de bienes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Bienes manufacturados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t>Comercio de bienes</a:t>
                      </a:r>
                    </a:p>
                    <a:p>
                      <a:pPr algn="ctr">
                        <a:lnSpc>
                          <a:spcPct val="107000"/>
                        </a:lnSpc>
                        <a:spcAft>
                          <a:spcPts val="800"/>
                        </a:spcAft>
                      </a:pPr>
                      <a:r>
                        <a:rPr lang="es-MX" sz="1000" dirty="0">
                          <a:effectLst/>
                        </a:rPr>
                        <a:t>Exportaciones (sin cobre y derivados) e </a:t>
                      </a:r>
                      <a:r>
                        <a:rPr lang="es-MX" sz="1000">
                          <a:effectLst/>
                        </a:rPr>
                        <a:t>importaciones (sin </a:t>
                      </a:r>
                      <a:r>
                        <a:rPr lang="es-MX" sz="1000" dirty="0">
                          <a:effectLst/>
                        </a:rPr>
                        <a:t>petróleo, combustibles y derivados)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44369573"/>
                  </a:ext>
                </a:extLst>
              </a:tr>
              <a:tr h="800046">
                <a:tc>
                  <a:txBody>
                    <a:bodyPr/>
                    <a:lstStyle/>
                    <a:p>
                      <a:pPr algn="ctr">
                        <a:lnSpc>
                          <a:spcPct val="107000"/>
                        </a:lnSpc>
                        <a:spcAft>
                          <a:spcPts val="800"/>
                        </a:spcAft>
                      </a:pPr>
                      <a:r>
                        <a:rPr lang="es-MX" sz="1000" dirty="0">
                          <a:effectLst/>
                        </a:rPr>
                        <a:t>Bilateral y/o Multilateral</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Realizan ambos, pero sólo hay información sobre el bilateral</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Ambos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Ambos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Ambos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Ambos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Ambos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Ambos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4298883"/>
                  </a:ext>
                </a:extLst>
              </a:tr>
              <a:tr h="395534">
                <a:tc>
                  <a:txBody>
                    <a:bodyPr/>
                    <a:lstStyle/>
                    <a:p>
                      <a:pPr algn="ctr">
                        <a:lnSpc>
                          <a:spcPct val="107000"/>
                        </a:lnSpc>
                        <a:spcAft>
                          <a:spcPts val="800"/>
                        </a:spcAft>
                      </a:pPr>
                      <a:r>
                        <a:rPr lang="es-MX" sz="1000" dirty="0">
                          <a:effectLst/>
                        </a:rPr>
                        <a:t>¿Utiliza deflactores?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IPC</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IPC, CLU (en países industrializados)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IPC</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IPC</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IPC, CLU</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CLU, IPC, IPP, PIB</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IPC</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49188533"/>
                  </a:ext>
                </a:extLst>
              </a:tr>
              <a:tr h="1204558">
                <a:tc>
                  <a:txBody>
                    <a:bodyPr/>
                    <a:lstStyle/>
                    <a:p>
                      <a:pPr algn="ctr">
                        <a:lnSpc>
                          <a:spcPct val="107000"/>
                        </a:lnSpc>
                        <a:spcAft>
                          <a:spcPts val="800"/>
                        </a:spcAft>
                      </a:pPr>
                      <a:r>
                        <a:rPr lang="es-MX" sz="1000">
                          <a:effectLst/>
                        </a:rPr>
                        <a:t>Propósito de medición</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Competitividad internacional de México respecto a sus socios comerciales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Competitividad internacional de cada economía</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Competitividad internacional de cada economía</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Evitar episodios de desajuste prolongado y sustancial en un país y competitividad</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Interpretación amplia de la relación precio-competitividad de un país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Competitividad internacional en precios y costos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Competitividad de Chile respecto sus principales socios comerciales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20394516"/>
                  </a:ext>
                </a:extLst>
              </a:tr>
            </a:tbl>
          </a:graphicData>
        </a:graphic>
      </p:graphicFrame>
      <p:sp>
        <p:nvSpPr>
          <p:cNvPr id="5" name="CuadroTexto 4">
            <a:extLst>
              <a:ext uri="{FF2B5EF4-FFF2-40B4-BE49-F238E27FC236}">
                <a16:creationId xmlns:a16="http://schemas.microsoft.com/office/drawing/2014/main" id="{C5705A42-5DBE-4014-B6E2-005D61543A1E}"/>
              </a:ext>
            </a:extLst>
          </p:cNvPr>
          <p:cNvSpPr txBox="1"/>
          <p:nvPr/>
        </p:nvSpPr>
        <p:spPr>
          <a:xfrm>
            <a:off x="1840631" y="6038604"/>
            <a:ext cx="8510736" cy="415498"/>
          </a:xfrm>
          <a:prstGeom prst="rect">
            <a:avLst/>
          </a:prstGeom>
          <a:noFill/>
        </p:spPr>
        <p:txBody>
          <a:bodyPr wrap="square" rtlCol="0">
            <a:spAutoFit/>
          </a:bodyPr>
          <a:lstStyle/>
          <a:p>
            <a:pPr algn="ctr"/>
            <a:r>
              <a:rPr lang="es-MX" sz="1050" i="1" dirty="0"/>
              <a:t>Elaboración propia. Fuente: </a:t>
            </a:r>
            <a:r>
              <a:rPr kumimoji="0" lang="es-MX" altLang="es-MX" sz="105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Arra</a:t>
            </a:r>
            <a:r>
              <a:rPr kumimoji="0" lang="es-MX" altLang="es-MX" sz="1050" b="0" i="0"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ñ</a:t>
            </a:r>
            <a:r>
              <a:rPr kumimoji="0" lang="es-MX" altLang="es-MX" sz="105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 E., &amp; Miguel, F. (2015). </a:t>
            </a:r>
            <a:r>
              <a:rPr kumimoji="0" lang="es-MX" altLang="es-MX" sz="105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Tipo de Cambio Real: Revisi</a:t>
            </a:r>
            <a:r>
              <a:rPr kumimoji="0" lang="es-MX" altLang="es-MX" sz="1050" b="0" i="1"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ó</a:t>
            </a:r>
            <a:r>
              <a:rPr kumimoji="0" lang="es-MX" altLang="es-MX" sz="105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n Internacional.</a:t>
            </a:r>
            <a:r>
              <a:rPr kumimoji="0" lang="es-MX" altLang="es-MX" sz="105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Chile: Banco Central de Chile.</a:t>
            </a:r>
            <a:endParaRPr kumimoji="0" lang="es-MX" altLang="es-MX" sz="600" b="0" i="0" u="none" strike="noStrike" cap="none" normalizeH="0" baseline="0" dirty="0">
              <a:ln>
                <a:noFill/>
              </a:ln>
              <a:solidFill>
                <a:schemeClr val="tx1">
                  <a:lumMod val="90000"/>
                  <a:lumOff val="10000"/>
                </a:schemeClr>
              </a:solidFill>
              <a:effectLst/>
            </a:endParaRPr>
          </a:p>
          <a:p>
            <a:pPr algn="ctr"/>
            <a:endParaRPr lang="es-MX" sz="1050" i="1" dirty="0"/>
          </a:p>
        </p:txBody>
      </p:sp>
    </p:spTree>
    <p:extLst>
      <p:ext uri="{BB962C8B-B14F-4D97-AF65-F5344CB8AC3E}">
        <p14:creationId xmlns:p14="http://schemas.microsoft.com/office/powerpoint/2010/main" val="3832668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C998B414-2EBF-4A5E-B1B3-234FFC9AD54C}"/>
              </a:ext>
            </a:extLst>
          </p:cNvPr>
          <p:cNvSpPr>
            <a:spLocks noGrp="1"/>
          </p:cNvSpPr>
          <p:nvPr>
            <p:ph idx="1"/>
          </p:nvPr>
        </p:nvSpPr>
        <p:spPr>
          <a:xfrm>
            <a:off x="767408" y="1391555"/>
            <a:ext cx="10441160" cy="4081996"/>
          </a:xfrm>
        </p:spPr>
        <p:txBody>
          <a:bodyPr>
            <a:normAutofit/>
          </a:bodyPr>
          <a:lstStyle/>
          <a:p>
            <a:pPr algn="ctr">
              <a:lnSpc>
                <a:spcPct val="150000"/>
              </a:lnSpc>
            </a:pPr>
            <a:r>
              <a:rPr lang="es-MX" sz="1600" dirty="0"/>
              <a:t>Propósito de la medición: Evaluar la </a:t>
            </a:r>
            <a:r>
              <a:rPr lang="es-MX" sz="1600" b="1" dirty="0"/>
              <a:t>competitividad internacional de México</a:t>
            </a:r>
            <a:r>
              <a:rPr lang="es-MX" sz="1600" dirty="0"/>
              <a:t> en relación con sus principales socios comerciales mediante una medida del Tipo de Cambio Real (TCR), lo que permitirá observar el comportamiento relativo de los precios y determinar posibles desalineamientos que afecten el comercio exterior.</a:t>
            </a:r>
          </a:p>
          <a:p>
            <a:pPr algn="ctr">
              <a:lnSpc>
                <a:spcPct val="150000"/>
              </a:lnSpc>
            </a:pPr>
            <a:r>
              <a:rPr lang="es-MX" sz="1600" dirty="0"/>
              <a:t>Flujo comercial a considerar: Bienes y servicios.</a:t>
            </a:r>
          </a:p>
          <a:p>
            <a:pPr algn="ctr">
              <a:lnSpc>
                <a:spcPct val="150000"/>
              </a:lnSpc>
            </a:pPr>
            <a:r>
              <a:rPr lang="es-MX" sz="1600" dirty="0"/>
              <a:t>Deflactor: IPC (más común y disponible), se podría complementar con el CLU (explicar por qué sí o por qué no)</a:t>
            </a:r>
          </a:p>
          <a:p>
            <a:pPr algn="ctr">
              <a:lnSpc>
                <a:spcPct val="150000"/>
              </a:lnSpc>
            </a:pPr>
            <a:r>
              <a:rPr lang="es-MX" sz="1600" dirty="0"/>
              <a:t>Actualización: anualmente encadenada.</a:t>
            </a:r>
          </a:p>
          <a:p>
            <a:pPr algn="ctr">
              <a:lnSpc>
                <a:spcPct val="150000"/>
              </a:lnSpc>
            </a:pPr>
            <a:r>
              <a:rPr lang="es-MX" sz="1600" dirty="0"/>
              <a:t>Metodología: Banco Mundial.</a:t>
            </a:r>
          </a:p>
          <a:p>
            <a:pPr marL="0" indent="0" algn="ctr">
              <a:buNone/>
            </a:pPr>
            <a:endParaRPr lang="es-MX" sz="1600" dirty="0"/>
          </a:p>
        </p:txBody>
      </p:sp>
      <p:sp>
        <p:nvSpPr>
          <p:cNvPr id="3" name="Marcador de pie de página 2">
            <a:extLst>
              <a:ext uri="{FF2B5EF4-FFF2-40B4-BE49-F238E27FC236}">
                <a16:creationId xmlns:a16="http://schemas.microsoft.com/office/drawing/2014/main" id="{A6C952BE-C9F6-45A0-9F2F-5CAE69A3C3C2}"/>
              </a:ext>
            </a:extLst>
          </p:cNvPr>
          <p:cNvSpPr>
            <a:spLocks noGrp="1"/>
          </p:cNvSpPr>
          <p:nvPr>
            <p:ph type="ftr" sz="quarter" idx="11"/>
          </p:nvPr>
        </p:nvSpPr>
        <p:spPr>
          <a:xfrm>
            <a:off x="-17013" y="6471713"/>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sz="900" dirty="0">
              <a:solidFill>
                <a:srgbClr val="000000"/>
              </a:solidFill>
            </a:endParaRPr>
          </a:p>
        </p:txBody>
      </p:sp>
      <p:sp>
        <p:nvSpPr>
          <p:cNvPr id="6" name="Título 5">
            <a:extLst>
              <a:ext uri="{FF2B5EF4-FFF2-40B4-BE49-F238E27FC236}">
                <a16:creationId xmlns:a16="http://schemas.microsoft.com/office/drawing/2014/main" id="{009E8A68-40CF-4398-B586-357AB0E33ECE}"/>
              </a:ext>
            </a:extLst>
          </p:cNvPr>
          <p:cNvSpPr>
            <a:spLocks noGrp="1"/>
          </p:cNvSpPr>
          <p:nvPr>
            <p:ph type="title"/>
          </p:nvPr>
        </p:nvSpPr>
        <p:spPr>
          <a:xfrm>
            <a:off x="592587" y="294986"/>
            <a:ext cx="10972800" cy="936104"/>
          </a:xfrm>
        </p:spPr>
        <p:txBody>
          <a:bodyPr/>
          <a:lstStyle/>
          <a:p>
            <a:pPr algn="ctr"/>
            <a:r>
              <a:rPr lang="es-MX" dirty="0"/>
              <a:t>PROPUESTA PARA MEDIR EL TCR EN EL BANCO DE MÉXICO</a:t>
            </a:r>
          </a:p>
        </p:txBody>
      </p:sp>
    </p:spTree>
    <p:extLst>
      <p:ext uri="{BB962C8B-B14F-4D97-AF65-F5344CB8AC3E}">
        <p14:creationId xmlns:p14="http://schemas.microsoft.com/office/powerpoint/2010/main" val="2879491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74CB6CFC-4487-4BB5-A4CB-B5CC55DCF649}"/>
              </a:ext>
            </a:extLst>
          </p:cNvPr>
          <p:cNvSpPr>
            <a:spLocks noGrp="1"/>
          </p:cNvSpPr>
          <p:nvPr>
            <p:ph type="ftr" sz="quarter" idx="11"/>
          </p:nvPr>
        </p:nvSpPr>
        <p:spPr>
          <a:xfrm>
            <a:off x="-13792" y="6492875"/>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dirty="0">
              <a:solidFill>
                <a:srgbClr val="FFFFFF">
                  <a:lumMod val="85000"/>
                </a:srgbClr>
              </a:solidFill>
            </a:endParaRPr>
          </a:p>
          <a:p>
            <a:endParaRPr lang="es-MX" sz="900" dirty="0">
              <a:solidFill>
                <a:srgbClr val="000000"/>
              </a:solidFill>
            </a:endParaRPr>
          </a:p>
        </p:txBody>
      </p:sp>
      <p:sp>
        <p:nvSpPr>
          <p:cNvPr id="6" name="Título 5">
            <a:extLst>
              <a:ext uri="{FF2B5EF4-FFF2-40B4-BE49-F238E27FC236}">
                <a16:creationId xmlns:a16="http://schemas.microsoft.com/office/drawing/2014/main" id="{CB3523A6-2AB2-4CD8-9AEB-F8E8D0C6D1E4}"/>
              </a:ext>
            </a:extLst>
          </p:cNvPr>
          <p:cNvSpPr>
            <a:spLocks noGrp="1"/>
          </p:cNvSpPr>
          <p:nvPr>
            <p:ph type="title"/>
          </p:nvPr>
        </p:nvSpPr>
        <p:spPr/>
        <p:txBody>
          <a:bodyPr/>
          <a:lstStyle/>
          <a:p>
            <a:r>
              <a:rPr lang="es-MX" dirty="0"/>
              <a:t>Referencias:</a:t>
            </a:r>
          </a:p>
        </p:txBody>
      </p:sp>
      <p:sp>
        <p:nvSpPr>
          <p:cNvPr id="7" name="Rectangle 1">
            <a:extLst>
              <a:ext uri="{FF2B5EF4-FFF2-40B4-BE49-F238E27FC236}">
                <a16:creationId xmlns:a16="http://schemas.microsoft.com/office/drawing/2014/main" id="{A0512CEB-A3B5-47EC-A7D2-949B9CAB590B}"/>
              </a:ext>
            </a:extLst>
          </p:cNvPr>
          <p:cNvSpPr>
            <a:spLocks noGrp="1" noChangeArrowheads="1"/>
          </p:cNvSpPr>
          <p:nvPr>
            <p:ph idx="1"/>
          </p:nvPr>
        </p:nvSpPr>
        <p:spPr bwMode="auto">
          <a:xfrm>
            <a:off x="595808" y="1052736"/>
            <a:ext cx="10404451" cy="486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50000"/>
              </a:lnSpc>
              <a:buClrTx/>
              <a:buSzTx/>
              <a:buNone/>
            </a:pPr>
            <a:r>
              <a:rPr kumimoji="0" lang="es-MX" altLang="es-MX" sz="1200" b="0" i="0" u="none" strike="noStrike" cap="none" normalizeH="0" baseline="0" dirty="0" bmk="_Toc193710217">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Bibliograf</a:t>
            </a:r>
            <a:r>
              <a:rPr kumimoji="0" lang="es-MX" altLang="es-MX" sz="1200" b="0" i="0" u="none" strike="noStrike" cap="none" normalizeH="0" baseline="0" dirty="0" bmk="_Toc193710217">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í</a:t>
            </a:r>
            <a:r>
              <a:rPr kumimoji="0" lang="es-MX" altLang="es-MX" sz="1200" b="0" i="0" u="none" strike="noStrike" cap="none" normalizeH="0" baseline="0" dirty="0" bmk="_Toc193710217">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a:</a:t>
            </a:r>
            <a:endParaRPr kumimoji="0" lang="es-MX" altLang="es-MX" sz="16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50000"/>
              </a:lnSpc>
              <a:buClrTx/>
              <a:buSzTx/>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Arra</a:t>
            </a:r>
            <a:r>
              <a:rPr kumimoji="0" lang="es-MX" altLang="es-MX" sz="1200" b="0" i="0"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ñ</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 E., &amp; Miguel, F. (2015). </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Tipo de Cambio Real: Revisi</a:t>
            </a:r>
            <a:r>
              <a:rPr kumimoji="0" lang="es-MX" altLang="es-MX" sz="1200" b="0" i="1"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ó</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n Internacional.</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Chile: Banco Central de Chile.</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Banco de Pagos Internacionales. (2006).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The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new BIS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effective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exchange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rate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indices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BPI.</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Bank, </a:t>
            </a: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European</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Central. (s.f.). </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ECB/</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Eurosystem</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policy</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and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exchange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rates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ECB.</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Catão</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L. (2007). </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El porqu</a:t>
            </a:r>
            <a:r>
              <a:rPr kumimoji="0" lang="es-MX" altLang="es-MX" sz="1200" b="0" i="1"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del tipo de cambio real .</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Fondo Monetario Internacional .</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Durand, M. (1986).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Method</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of</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calculating</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Effective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Exchange Rates and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Indicators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od</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competitiveness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OECD.</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Hinkle</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L. E., &amp; Montiel, P. J. (2001). </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Exchange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Rate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Misalignment</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concepts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and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measurement</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for</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developing</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countries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Oxford </a:t>
            </a: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University</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Press</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World</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Bank.</a:t>
            </a:r>
            <a:endParaRPr kumimoji="0" lang="es-MX" altLang="es-MX" sz="800" b="0" i="0" u="none" strike="noStrike" cap="none" normalizeH="0" baseline="0" dirty="0">
              <a:ln>
                <a:noFill/>
              </a:ln>
              <a:solidFill>
                <a:schemeClr val="tx1">
                  <a:lumMod val="90000"/>
                  <a:lumOff val="10000"/>
                </a:schemeClr>
              </a:solidFill>
              <a:effectLst/>
            </a:endParaRPr>
          </a:p>
          <a:p>
            <a:pPr marL="0" indent="0">
              <a:lnSpc>
                <a:spcPct val="150000"/>
              </a:lnSpc>
              <a:buClrTx/>
              <a:buSzTx/>
              <a:buNone/>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Links:</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77acd24c-7053-c835-5315-3db9d33cc710</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The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new BIS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effective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exchange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rate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indices</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 BIS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Quarterly</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Review</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part</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5, March 2006</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Title</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Vuelta a lo Esencial - El porqu</a:t>
            </a:r>
            <a:r>
              <a:rPr kumimoji="0" lang="es-MX" altLang="es-MX"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5"/>
              </a:rPr>
              <a:t>é</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del tipo de cambio real - Luis A.V.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Catão</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 Finanzas y Desarrollo - Septiembre de 2007</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Method</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of</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Calculating</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Effective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Exchange Rates and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Indicators</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of</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Competitiveness</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 OECD</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World</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 Bank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Document</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8"/>
              </a:rPr>
              <a:t>Ley Monetaria de los Estados Unidos Mexicanos</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9"/>
              </a:rPr>
              <a:t>{C260B142-835E-2F6B-D7BD-3C9E182BB8B9}.pdf</a:t>
            </a:r>
            <a:endParaRPr kumimoji="0" lang="es-MX" altLang="es-MX"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0765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730318-A5A7-47DD-A314-654002AF83F5}"/>
              </a:ext>
            </a:extLst>
          </p:cNvPr>
          <p:cNvSpPr>
            <a:spLocks noGrp="1"/>
          </p:cNvSpPr>
          <p:nvPr>
            <p:ph type="title"/>
          </p:nvPr>
        </p:nvSpPr>
        <p:spPr>
          <a:xfrm>
            <a:off x="3638076" y="718035"/>
            <a:ext cx="4851281" cy="1067905"/>
          </a:xfrm>
        </p:spPr>
        <p:txBody>
          <a:bodyPr/>
          <a:lstStyle/>
          <a:p>
            <a:pPr algn="ctr"/>
            <a:r>
              <a:rPr lang="es-MX" sz="6000" dirty="0"/>
              <a:t>Antecedentes</a:t>
            </a:r>
          </a:p>
        </p:txBody>
      </p:sp>
      <p:sp>
        <p:nvSpPr>
          <p:cNvPr id="4" name="Rectángulo 3">
            <a:extLst>
              <a:ext uri="{FF2B5EF4-FFF2-40B4-BE49-F238E27FC236}">
                <a16:creationId xmlns:a16="http://schemas.microsoft.com/office/drawing/2014/main" id="{AF81D150-7472-4C1C-9416-2EC2F2F2DC05}"/>
              </a:ext>
            </a:extLst>
          </p:cNvPr>
          <p:cNvSpPr/>
          <p:nvPr/>
        </p:nvSpPr>
        <p:spPr>
          <a:xfrm>
            <a:off x="88477" y="116632"/>
            <a:ext cx="11953328" cy="59766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D8172F62-7BD5-4465-B79F-CE380DE0D0E5}"/>
              </a:ext>
            </a:extLst>
          </p:cNvPr>
          <p:cNvSpPr txBox="1"/>
          <p:nvPr/>
        </p:nvSpPr>
        <p:spPr>
          <a:xfrm>
            <a:off x="1505107" y="2421032"/>
            <a:ext cx="9117221" cy="1754326"/>
          </a:xfrm>
          <a:prstGeom prst="rect">
            <a:avLst/>
          </a:prstGeom>
          <a:noFill/>
        </p:spPr>
        <p:txBody>
          <a:bodyPr wrap="square" rtlCol="0">
            <a:spAutoFit/>
          </a:bodyPr>
          <a:lstStyle/>
          <a:p>
            <a:pPr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De acuerdo con el </a:t>
            </a:r>
            <a:r>
              <a:rPr lang="es-MX" dirty="0">
                <a:latin typeface="Times New Roman" panose="02020603050405020304" pitchFamily="18" charset="0"/>
                <a:ea typeface="Calibri" panose="020F0502020204030204" pitchFamily="34" charset="0"/>
                <a:cs typeface="Times New Roman" panose="02020603050405020304" pitchFamily="18" charset="0"/>
              </a:rPr>
              <a:t>A</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rtículo 28° de la Constitución Política de los Estados Unidos Mexicanos (CPEUM) el Estado otorga el monopolio sobre la política monetaria, base </a:t>
            </a:r>
            <a:r>
              <a:rPr lang="es-MX" dirty="0">
                <a:latin typeface="Times New Roman" panose="02020603050405020304" pitchFamily="18" charset="0"/>
                <a:ea typeface="Calibri" panose="020F0502020204030204" pitchFamily="34" charset="0"/>
                <a:cs typeface="Times New Roman" panose="02020603050405020304" pitchFamily="18" charset="0"/>
              </a:rPr>
              <a:t>para la regulación del tipo de cambio a través del Banco de México. </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Conforme a lo establecido en la Ley Monetaria de los Estados Unidos Mexicanos, publicada el 27 de julio de 1931 en el Diario Oficial de la Federación, en su capítulo 1, artículo 8°, corresponde al Banco de México la facultad de determinar el tipo de cambio en el país. </a:t>
            </a:r>
            <a:endParaRPr lang="es-MX" sz="1700" dirty="0"/>
          </a:p>
        </p:txBody>
      </p:sp>
    </p:spTree>
    <p:extLst>
      <p:ext uri="{BB962C8B-B14F-4D97-AF65-F5344CB8AC3E}">
        <p14:creationId xmlns:p14="http://schemas.microsoft.com/office/powerpoint/2010/main" val="341001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609600" y="187691"/>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Tipo de Cambio Real (TCR) – Banco de México</a:t>
            </a:r>
          </a:p>
        </p:txBody>
      </p:sp>
      <mc:AlternateContent xmlns:mc="http://schemas.openxmlformats.org/markup-compatibility/2006">
        <mc:Choice xmlns:a14="http://schemas.microsoft.com/office/drawing/2010/main" Requires="a14">
          <p:sp>
            <p:nvSpPr>
              <p:cNvPr id="11" name="Marcador de contenido 2">
                <a:extLst>
                  <a:ext uri="{FF2B5EF4-FFF2-40B4-BE49-F238E27FC236}">
                    <a16:creationId xmlns:a16="http://schemas.microsoft.com/office/drawing/2014/main" id="{4DCAA868-2AA0-4D18-9E84-49786A9294C1}"/>
                  </a:ext>
                </a:extLst>
              </p:cNvPr>
              <p:cNvSpPr txBox="1">
                <a:spLocks/>
              </p:cNvSpPr>
              <p:nvPr/>
            </p:nvSpPr>
            <p:spPr>
              <a:xfrm>
                <a:off x="595808" y="1160182"/>
                <a:ext cx="10972800" cy="4789097"/>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buSzPct val="100000"/>
                </a:pPr>
                <a:r>
                  <a:rPr lang="es-MX" sz="1700" dirty="0">
                    <a:solidFill>
                      <a:srgbClr val="182B47"/>
                    </a:solidFill>
                  </a:rPr>
                  <a:t>El índice del tipo de cambio real multilateral se calcula como el promedio ponderado de los tipos de cambio reales bilaterales con cada uno de sus principales socios comerciales. La ponderación utilizada corresponde a la proporción del comercio exterior con cada socio comercial respecto del comercio total de la economía. </a:t>
                </a:r>
              </a:p>
              <a:p>
                <a:pPr algn="just">
                  <a:buClr>
                    <a:srgbClr val="182B47"/>
                  </a:buClr>
                  <a:buSzPct val="100000"/>
                </a:pPr>
                <a:r>
                  <a:rPr lang="es-MX" sz="1700" dirty="0">
                    <a:solidFill>
                      <a:srgbClr val="182B47"/>
                    </a:solidFill>
                  </a:rPr>
                  <a:t>El tipo de cambio real bilateral se calcula como el producto del tipo de cambio nominal entre dos países por la razón de sus índices de precios:</a:t>
                </a:r>
              </a:p>
              <a:p>
                <a:pPr lvl="1" algn="just">
                  <a:buClr>
                    <a:srgbClr val="182B47"/>
                  </a:buClr>
                  <a:buSzPct val="100000"/>
                </a:pPr>
                <a14:m>
                  <m:oMathPara xmlns:m="http://schemas.openxmlformats.org/officeDocument/2006/math">
                    <m:oMathParaPr>
                      <m:jc m:val="centerGroup"/>
                    </m:oMathParaPr>
                    <m:oMath xmlns:m="http://schemas.openxmlformats.org/officeDocument/2006/math">
                      <m:r>
                        <a:rPr lang="es-MX" sz="17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𝑰𝑻𝑪</m:t>
                      </m:r>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𝒕</m:t>
                          </m:r>
                        </m:sub>
                      </m:s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𝒆</m:t>
                          </m:r>
                        </m:e>
                        <m:sub>
                          <m:sSup>
                            <m:sSup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𝒕</m:t>
                              </m:r>
                            </m:e>
                            <m:sup>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p>
                        </m:sub>
                      </m:sSub>
                      <m:d>
                        <m:d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sSubSup>
                                <m:sSubSup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𝒑</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𝒕</m:t>
                                  </m:r>
                                </m:sub>
                                <m:sup>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bSup>
                            </m:num>
                            <m:den>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𝒑</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𝒕</m:t>
                                  </m:r>
                                </m:sub>
                              </m:sSub>
                            </m:den>
                          </m:f>
                        </m:e>
                      </m:d>
                    </m:oMath>
                  </m:oMathPara>
                </a14:m>
                <a:endParaRPr lang="es-MX" sz="1700" dirty="0">
                  <a:solidFill>
                    <a:srgbClr val="182B47"/>
                  </a:solidFill>
                  <a:cs typeface="Times New Roman" panose="02020603050405020304" pitchFamily="18" charset="0"/>
                </a:endParaRPr>
              </a:p>
              <a:p>
                <a:pPr lvl="1" algn="just">
                  <a:buClr>
                    <a:srgbClr val="182B47"/>
                  </a:buClr>
                  <a:buSzPct val="100000"/>
                </a:pPr>
                <a:r>
                  <a:rPr lang="es-MX" sz="1700" dirty="0">
                    <a:solidFill>
                      <a:srgbClr val="182B47"/>
                    </a:solidFill>
                  </a:rPr>
                  <a:t>Dónde:</a:t>
                </a:r>
              </a:p>
              <a:p>
                <a:pPr marL="285750" indent="-285750" algn="just">
                  <a:spcAft>
                    <a:spcPts val="800"/>
                  </a:spcAft>
                  <a:buFont typeface="Arial" panose="020B0604020202020204" pitchFamily="34" charset="0"/>
                  <a:buChar char="•"/>
                </a:pPr>
                <a14:m>
                  <m:oMath xmlns:m="http://schemas.openxmlformats.org/officeDocument/2006/math">
                    <m:sSub>
                      <m:sSubPr>
                        <m:ctrlPr>
                          <a:rPr lang="es-MX" sz="1700"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𝜌</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𝑡</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700" dirty="0">
                    <a:solidFill>
                      <a:srgbClr val="182B47"/>
                    </a:solidFill>
                    <a:effectLst/>
                    <a:ea typeface="Times New Roman" panose="02020603050405020304" pitchFamily="18" charset="0"/>
                    <a:cs typeface="Times New Roman" panose="02020603050405020304" pitchFamily="18" charset="0"/>
                  </a:rPr>
                  <a:t> Índice Nacional de Precios al Consumidor de México (INPC) en el mes t</a:t>
                </a:r>
                <a:endParaRPr lang="es-MX" sz="1700" dirty="0">
                  <a:solidFill>
                    <a:srgbClr val="182B47"/>
                  </a:solidFill>
                  <a:effectLst/>
                  <a:ea typeface="Calibri" panose="020F0502020204030204" pitchFamily="34" charset="0"/>
                  <a:cs typeface="Times New Roman" panose="02020603050405020304" pitchFamily="18" charset="0"/>
                </a:endParaRPr>
              </a:p>
              <a:p>
                <a:pPr marL="285750" indent="-285750" algn="just">
                  <a:spcAft>
                    <a:spcPts val="800"/>
                  </a:spcAft>
                  <a:buFont typeface="Arial" panose="020B0604020202020204" pitchFamily="34" charset="0"/>
                  <a:buChar char="•"/>
                </a:pPr>
                <a14:m>
                  <m:oMath xmlns:m="http://schemas.openxmlformats.org/officeDocument/2006/math">
                    <m:sSubSup>
                      <m:sSubSup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𝜌</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𝑡</m:t>
                        </m:r>
                      </m:sub>
                      <m:sup>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bSup>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700" dirty="0">
                    <a:solidFill>
                      <a:srgbClr val="182B47"/>
                    </a:solidFill>
                    <a:effectLst/>
                    <a:ea typeface="Times New Roman" panose="02020603050405020304" pitchFamily="18" charset="0"/>
                    <a:cs typeface="Times New Roman" panose="02020603050405020304" pitchFamily="18" charset="0"/>
                  </a:rPr>
                  <a:t> Índice de precios al consumidor de los EUA en el mes t</a:t>
                </a:r>
                <a:endParaRPr lang="es-MX" sz="1700" dirty="0">
                  <a:solidFill>
                    <a:srgbClr val="182B47"/>
                  </a:solidFill>
                  <a:effectLst/>
                  <a:ea typeface="Calibri" panose="020F0502020204030204" pitchFamily="34" charset="0"/>
                  <a:cs typeface="Times New Roman" panose="02020603050405020304" pitchFamily="18" charset="0"/>
                </a:endParaRPr>
              </a:p>
              <a:p>
                <a:pPr marL="285750" indent="-285750" algn="just">
                  <a:spcAft>
                    <a:spcPts val="800"/>
                  </a:spcAft>
                  <a:buFont typeface="Arial" panose="020B0604020202020204" pitchFamily="34" charset="0"/>
                  <a:buChar char="•"/>
                </a:pPr>
                <a14:m>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𝑒</m:t>
                        </m:r>
                      </m:e>
                      <m:sub>
                        <m:sSup>
                          <m:sSup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𝑡</m:t>
                            </m:r>
                          </m:e>
                          <m:sup>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p>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 </m:t>
                    </m:r>
                  </m:oMath>
                </a14:m>
                <a:r>
                  <a:rPr lang="es-MX" sz="1700" dirty="0">
                    <a:solidFill>
                      <a:srgbClr val="182B47"/>
                    </a:solidFill>
                    <a:effectLst/>
                    <a:ea typeface="Times New Roman" panose="02020603050405020304" pitchFamily="18" charset="0"/>
                    <a:cs typeface="Times New Roman" panose="02020603050405020304" pitchFamily="18" charset="0"/>
                  </a:rPr>
                  <a:t> Índice del tipo de cambio nominal promedio en pesos de México por un dólar de los EUA en el mes “t” (tipo de cambio para solventar obligaciones denominadas en moneda extranjera, fecha de liquidación, promedio del mes)</a:t>
                </a:r>
                <a:endParaRPr lang="es-MX" sz="1700" dirty="0">
                  <a:solidFill>
                    <a:srgbClr val="182B47"/>
                  </a:solidFill>
                  <a:effectLst/>
                  <a:ea typeface="Calibri" panose="020F0502020204030204" pitchFamily="34" charset="0"/>
                  <a:cs typeface="Times New Roman" panose="02020603050405020304" pitchFamily="18" charset="0"/>
                </a:endParaRPr>
              </a:p>
              <a:p>
                <a:pPr algn="just">
                  <a:buClr>
                    <a:srgbClr val="182B47"/>
                  </a:buClr>
                </a:pPr>
                <a:endParaRPr lang="es-MX" sz="1700" dirty="0">
                  <a:solidFill>
                    <a:srgbClr val="182B47"/>
                  </a:solidFill>
                  <a:cs typeface="Calibri" panose="020F0502020204030204" pitchFamily="34" charset="0"/>
                </a:endParaRPr>
              </a:p>
              <a:p>
                <a:pPr algn="just">
                  <a:buClr>
                    <a:srgbClr val="182B47"/>
                  </a:buClr>
                </a:pPr>
                <a:r>
                  <a:rPr lang="es-MX" sz="1700" dirty="0">
                    <a:solidFill>
                      <a:srgbClr val="182B47"/>
                    </a:solidFill>
                  </a:rPr>
                  <a:t>Interpretación: un aumento del índice de tipo de cambio real representa una depreciación y una disminución del índice una apreciación, pero, ¿cómo sabemos si este aumenta o disminuye? </a:t>
                </a:r>
              </a:p>
              <a:p>
                <a:pPr algn="just">
                  <a:buClr>
                    <a:srgbClr val="182B47"/>
                  </a:buClr>
                </a:pPr>
                <a:r>
                  <a:rPr lang="es-MX" sz="1050" dirty="0">
                    <a:solidFill>
                      <a:srgbClr val="182B47"/>
                    </a:solidFill>
                  </a:rPr>
                  <a:t>Nota: Base 1990:  </a:t>
                </a:r>
                <a:r>
                  <a:rPr lang="es-MX" sz="800" dirty="0">
                    <a:hlinkClick r:id="rId2"/>
                  </a:rPr>
                  <a:t>Estructura de información (SIE, Banco de México)</a:t>
                </a:r>
                <a:endParaRPr lang="es-MX" sz="1050" dirty="0"/>
              </a:p>
            </p:txBody>
          </p:sp>
        </mc:Choice>
        <mc:Fallback>
          <p:sp>
            <p:nvSpPr>
              <p:cNvPr id="11" name="Marcador de contenido 2">
                <a:extLst>
                  <a:ext uri="{FF2B5EF4-FFF2-40B4-BE49-F238E27FC236}">
                    <a16:creationId xmlns:a16="http://schemas.microsoft.com/office/drawing/2014/main" id="{4DCAA868-2AA0-4D18-9E84-49786A9294C1}"/>
                  </a:ext>
                </a:extLst>
              </p:cNvPr>
              <p:cNvSpPr txBox="1">
                <a:spLocks noRot="1" noChangeAspect="1" noMove="1" noResize="1" noEditPoints="1" noAdjustHandles="1" noChangeArrowheads="1" noChangeShapeType="1" noTextEdit="1"/>
              </p:cNvSpPr>
              <p:nvPr/>
            </p:nvSpPr>
            <p:spPr>
              <a:xfrm>
                <a:off x="595808" y="1160182"/>
                <a:ext cx="10972800" cy="4789097"/>
              </a:xfrm>
              <a:prstGeom prst="rect">
                <a:avLst/>
              </a:prstGeom>
              <a:blipFill>
                <a:blip r:embed="rId3"/>
                <a:stretch>
                  <a:fillRect l="-389" t="-382" r="-333" b="-3053"/>
                </a:stretch>
              </a:blipFill>
            </p:spPr>
            <p:txBody>
              <a:bodyPr/>
              <a:lstStyle/>
              <a:p>
                <a:r>
                  <a:rPr lang="es-MX">
                    <a:noFill/>
                  </a:rPr>
                  <a:t> </a:t>
                </a:r>
              </a:p>
            </p:txBody>
          </p:sp>
        </mc:Fallback>
      </mc:AlternateContent>
    </p:spTree>
    <p:extLst>
      <p:ext uri="{BB962C8B-B14F-4D97-AF65-F5344CB8AC3E}">
        <p14:creationId xmlns:p14="http://schemas.microsoft.com/office/powerpoint/2010/main" val="1448559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a:extLst>
              <a:ext uri="{FF2B5EF4-FFF2-40B4-BE49-F238E27FC236}">
                <a16:creationId xmlns:a16="http://schemas.microsoft.com/office/drawing/2014/main" id="{E326476E-67AD-463B-AA40-6465FE59F452}"/>
              </a:ext>
            </a:extLst>
          </p:cNvPr>
          <p:cNvPicPr>
            <a:picLocks noGrp="1" noChangeAspect="1"/>
          </p:cNvPicPr>
          <p:nvPr>
            <p:ph idx="1"/>
          </p:nvPr>
        </p:nvPicPr>
        <p:blipFill rotWithShape="1">
          <a:blip r:embed="rId2"/>
          <a:srcRect l="19520" t="22366" r="18951" b="21177"/>
          <a:stretch/>
        </p:blipFill>
        <p:spPr>
          <a:xfrm>
            <a:off x="6277954" y="1991535"/>
            <a:ext cx="5544616" cy="2861738"/>
          </a:xfrm>
        </p:spPr>
      </p:pic>
      <p:sp>
        <p:nvSpPr>
          <p:cNvPr id="3" name="Marcador de pie de página 2">
            <a:extLst>
              <a:ext uri="{FF2B5EF4-FFF2-40B4-BE49-F238E27FC236}">
                <a16:creationId xmlns:a16="http://schemas.microsoft.com/office/drawing/2014/main" id="{1589098A-481E-4537-B166-8A3EC385E62C}"/>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900" dirty="0">
              <a:solidFill>
                <a:srgbClr val="000000"/>
              </a:solidFill>
            </a:endParaRPr>
          </a:p>
        </p:txBody>
      </p:sp>
      <p:sp>
        <p:nvSpPr>
          <p:cNvPr id="4" name="Marcador de texto 3">
            <a:extLst>
              <a:ext uri="{FF2B5EF4-FFF2-40B4-BE49-F238E27FC236}">
                <a16:creationId xmlns:a16="http://schemas.microsoft.com/office/drawing/2014/main" id="{CA01AD62-2F2D-4747-81AD-3FB90082E672}"/>
              </a:ext>
            </a:extLst>
          </p:cNvPr>
          <p:cNvSpPr>
            <a:spLocks noGrp="1"/>
          </p:cNvSpPr>
          <p:nvPr>
            <p:ph type="body" idx="12"/>
          </p:nvPr>
        </p:nvSpPr>
        <p:spPr>
          <a:xfrm>
            <a:off x="349695" y="1412776"/>
            <a:ext cx="3562418" cy="512279"/>
          </a:xfrm>
        </p:spPr>
        <p:txBody>
          <a:bodyPr>
            <a:noAutofit/>
          </a:bodyPr>
          <a:lstStyle/>
          <a:p>
            <a:pPr algn="just"/>
            <a:r>
              <a:rPr lang="es-MX" sz="1400" b="0" dirty="0"/>
              <a:t>Podemos observar que el tipo de cambio real bilateral con Estados Unidos respecto a febrero ha disminuido, si checamos el tipo de cambio nominal podemos ver que en promedio (febrero, marzo, abril) el peso ha tenido una apreciación frente al dólar, por lo tanto, el tipo de cambio real bilateral ha disminuido. </a:t>
            </a:r>
          </a:p>
        </p:txBody>
      </p:sp>
      <p:sp>
        <p:nvSpPr>
          <p:cNvPr id="5" name="Marcador de texto 4">
            <a:extLst>
              <a:ext uri="{FF2B5EF4-FFF2-40B4-BE49-F238E27FC236}">
                <a16:creationId xmlns:a16="http://schemas.microsoft.com/office/drawing/2014/main" id="{2DD97E20-64F6-4327-AB13-FE45BE275C6D}"/>
              </a:ext>
            </a:extLst>
          </p:cNvPr>
          <p:cNvSpPr>
            <a:spLocks noGrp="1"/>
          </p:cNvSpPr>
          <p:nvPr>
            <p:ph type="body" sz="quarter" idx="20"/>
          </p:nvPr>
        </p:nvSpPr>
        <p:spPr>
          <a:xfrm>
            <a:off x="1847528" y="4945008"/>
            <a:ext cx="1656184" cy="707886"/>
          </a:xfrm>
        </p:spPr>
        <p:txBody>
          <a:bodyPr/>
          <a:lstStyle/>
          <a:p>
            <a:r>
              <a:rPr lang="es-MX" dirty="0"/>
              <a:t>Promedio de Tipo de Cambio Nominal (2025), fuente: </a:t>
            </a:r>
            <a:r>
              <a:rPr lang="es-MX" dirty="0">
                <a:hlinkClick r:id="rId3"/>
              </a:rPr>
              <a:t>SIE - Mercado cambiario</a:t>
            </a:r>
            <a:endParaRPr lang="es-MX" dirty="0"/>
          </a:p>
        </p:txBody>
      </p:sp>
      <p:sp>
        <p:nvSpPr>
          <p:cNvPr id="6" name="Título 5">
            <a:extLst>
              <a:ext uri="{FF2B5EF4-FFF2-40B4-BE49-F238E27FC236}">
                <a16:creationId xmlns:a16="http://schemas.microsoft.com/office/drawing/2014/main" id="{98A8A56F-57D3-46BB-A45F-EAC6538A3FDC}"/>
              </a:ext>
            </a:extLst>
          </p:cNvPr>
          <p:cNvSpPr>
            <a:spLocks noGrp="1"/>
          </p:cNvSpPr>
          <p:nvPr>
            <p:ph type="title"/>
          </p:nvPr>
        </p:nvSpPr>
        <p:spPr>
          <a:xfrm>
            <a:off x="4355950" y="-40525"/>
            <a:ext cx="3844008" cy="936104"/>
          </a:xfrm>
        </p:spPr>
        <p:txBody>
          <a:bodyPr/>
          <a:lstStyle/>
          <a:p>
            <a:r>
              <a:rPr lang="es-MX" dirty="0"/>
              <a:t>BANCO DE MÉXICO</a:t>
            </a:r>
          </a:p>
        </p:txBody>
      </p:sp>
      <p:pic>
        <p:nvPicPr>
          <p:cNvPr id="10" name="Imagen 9">
            <a:extLst>
              <a:ext uri="{FF2B5EF4-FFF2-40B4-BE49-F238E27FC236}">
                <a16:creationId xmlns:a16="http://schemas.microsoft.com/office/drawing/2014/main" id="{428879CF-0AD7-452A-B4E6-A4CDA123E640}"/>
              </a:ext>
            </a:extLst>
          </p:cNvPr>
          <p:cNvPicPr>
            <a:picLocks noChangeAspect="1"/>
          </p:cNvPicPr>
          <p:nvPr/>
        </p:nvPicPr>
        <p:blipFill rotWithShape="1">
          <a:blip r:embed="rId4"/>
          <a:srcRect l="19878" t="21651" r="19288" b="29000"/>
          <a:stretch/>
        </p:blipFill>
        <p:spPr>
          <a:xfrm>
            <a:off x="335360" y="1991535"/>
            <a:ext cx="5578688" cy="2545615"/>
          </a:xfrm>
          <a:prstGeom prst="rect">
            <a:avLst/>
          </a:prstGeom>
        </p:spPr>
      </p:pic>
      <p:pic>
        <p:nvPicPr>
          <p:cNvPr id="14" name="Imagen 13">
            <a:extLst>
              <a:ext uri="{FF2B5EF4-FFF2-40B4-BE49-F238E27FC236}">
                <a16:creationId xmlns:a16="http://schemas.microsoft.com/office/drawing/2014/main" id="{B3660EB8-D696-40EC-ADAA-7FFEC86488BE}"/>
              </a:ext>
            </a:extLst>
          </p:cNvPr>
          <p:cNvPicPr>
            <a:picLocks noChangeAspect="1"/>
          </p:cNvPicPr>
          <p:nvPr/>
        </p:nvPicPr>
        <p:blipFill>
          <a:blip r:embed="rId5"/>
          <a:stretch>
            <a:fillRect/>
          </a:stretch>
        </p:blipFill>
        <p:spPr>
          <a:xfrm>
            <a:off x="3608998" y="4956808"/>
            <a:ext cx="2305050" cy="400050"/>
          </a:xfrm>
          <a:prstGeom prst="rect">
            <a:avLst/>
          </a:prstGeom>
        </p:spPr>
      </p:pic>
      <p:sp>
        <p:nvSpPr>
          <p:cNvPr id="15" name="Marcador de texto 3">
            <a:extLst>
              <a:ext uri="{FF2B5EF4-FFF2-40B4-BE49-F238E27FC236}">
                <a16:creationId xmlns:a16="http://schemas.microsoft.com/office/drawing/2014/main" id="{E04D00AE-0CD9-4CE7-B5C9-AF2C002B35B7}"/>
              </a:ext>
            </a:extLst>
          </p:cNvPr>
          <p:cNvSpPr txBox="1">
            <a:spLocks/>
          </p:cNvSpPr>
          <p:nvPr/>
        </p:nvSpPr>
        <p:spPr>
          <a:xfrm>
            <a:off x="8212541" y="-509300"/>
            <a:ext cx="3562418" cy="1626521"/>
          </a:xfrm>
          <a:prstGeom prst="rect">
            <a:avLst/>
          </a:prstGeom>
        </p:spPr>
        <p:txBody>
          <a:bodyPr vert="horz" lIns="91440" tIns="45720" rIns="91440" bIns="45720" rtlCol="0" anchor="b">
            <a:noAutofit/>
          </a:bodyPr>
          <a:lstStyle>
            <a:lvl1pPr marL="0" indent="0" algn="ctr" defTabSz="914400" rtl="0" eaLnBrk="1" latinLnBrk="0" hangingPunct="1">
              <a:spcBef>
                <a:spcPct val="20000"/>
              </a:spcBef>
              <a:buClr>
                <a:schemeClr val="accent4"/>
              </a:buClr>
              <a:buFont typeface="Arial" pitchFamily="34" charset="0"/>
              <a:buNone/>
              <a:defRPr sz="2000" b="1" kern="1200">
                <a:solidFill>
                  <a:schemeClr val="tx1"/>
                </a:solidFill>
                <a:latin typeface="+mn-lt"/>
                <a:ea typeface="+mn-ea"/>
                <a:cs typeface="+mn-cs"/>
              </a:defRPr>
            </a:lvl1pPr>
            <a:lvl2pPr marL="457200" indent="0" algn="l" defTabSz="914400" rtl="0" eaLnBrk="1" latinLnBrk="0" hangingPunct="1">
              <a:spcBef>
                <a:spcPct val="20000"/>
              </a:spcBef>
              <a:buClr>
                <a:schemeClr val="accent1"/>
              </a:buClr>
              <a:buSzPct val="50000"/>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spcBef>
                <a:spcPct val="20000"/>
              </a:spcBef>
              <a:buClr>
                <a:schemeClr val="accent1"/>
              </a:buClr>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just"/>
            <a:r>
              <a:rPr lang="es-MX" sz="1400" b="0" dirty="0"/>
              <a:t>En el Tipo de Cambio Real con respecto a 111 países podemos observar que en marzo se tuvo un aumento respecto a enero de 2025, lo que representa una depreciación.</a:t>
            </a:r>
          </a:p>
        </p:txBody>
      </p:sp>
    </p:spTree>
    <p:extLst>
      <p:ext uri="{BB962C8B-B14F-4D97-AF65-F5344CB8AC3E}">
        <p14:creationId xmlns:p14="http://schemas.microsoft.com/office/powerpoint/2010/main" val="1255694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a:t>
            </a:r>
          </a:p>
          <a:p>
            <a:pPr algn="ctr"/>
            <a:r>
              <a:rPr lang="es-MX" sz="3200" dirty="0"/>
              <a:t>Fondo Monetario Internacional (FMI)</a:t>
            </a:r>
          </a:p>
        </p:txBody>
      </p:sp>
      <mc:AlternateContent xmlns:mc="http://schemas.openxmlformats.org/markup-compatibility/2006">
        <mc:Choice xmlns:a14="http://schemas.microsoft.com/office/drawing/2010/main"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59105"/>
                <a:ext cx="10972800" cy="5206199"/>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endParaRPr>
              </a:p>
              <a:p>
                <a:pPr algn="just">
                  <a:buClr>
                    <a:srgbClr val="182B47"/>
                  </a:buClr>
                </a:pPr>
                <a:r>
                  <a:rPr lang="es-MX" sz="1700" dirty="0" err="1">
                    <a:solidFill>
                      <a:srgbClr val="182B47"/>
                    </a:solidFill>
                  </a:rPr>
                  <a:t>Catão</a:t>
                </a:r>
                <a:r>
                  <a:rPr lang="es-MX" sz="1700" dirty="0">
                    <a:solidFill>
                      <a:srgbClr val="182B47"/>
                    </a:solidFill>
                  </a:rPr>
                  <a:t> (2007), Economista Principal en el Departamento de Estudios del FMI menciona que para comprender el tipo de cambio real (TCR o por sus siglas en inglés RER) es fundamental entender el concepto de tipo de cambio nominal el cual, se refiere al precio de una moneda en términos de otra, es decir, el valor de una divisa extranjera en el mercado nacional. </a:t>
                </a:r>
              </a:p>
              <a:p>
                <a:pPr algn="just">
                  <a:buClr>
                    <a:srgbClr val="182B47"/>
                  </a:buClr>
                </a:pPr>
                <a:r>
                  <a:rPr lang="es-MX" sz="1700" dirty="0">
                    <a:solidFill>
                      <a:srgbClr val="182B47"/>
                    </a:solidFill>
                  </a:rPr>
                  <a:t>Dicho esto, el </a:t>
                </a:r>
                <a:r>
                  <a:rPr lang="es-MX" sz="1700" b="1" dirty="0">
                    <a:solidFill>
                      <a:srgbClr val="182B47"/>
                    </a:solidFill>
                  </a:rPr>
                  <a:t>tipo de cambio real refleja el valor de los bienes de un país en comparación con los de otro país</a:t>
                </a:r>
                <a:r>
                  <a:rPr lang="es-MX" sz="1700" dirty="0">
                    <a:solidFill>
                      <a:srgbClr val="182B47"/>
                    </a:solidFill>
                  </a:rPr>
                  <a:t>, un grupo de países o el resto del mundo, tomando en cuenta el tipo de cambio nominal actual. Esta medición puede hacerse usando un solo producto representativo, como una Coca-Cola, que es casi idéntica en todos los países. </a:t>
                </a:r>
              </a:p>
              <a:p>
                <a:pPr algn="just">
                  <a:buClr>
                    <a:srgbClr val="182B47"/>
                  </a:buClr>
                </a:pPr>
                <a:r>
                  <a:rPr lang="es-MX" sz="1700" dirty="0">
                    <a:solidFill>
                      <a:srgbClr val="182B47"/>
                    </a:solidFill>
                  </a:rPr>
                  <a:t>Debido a que el tipo de cambio real entre dos monedas es el producto del tipo de cambio nominal y la relación de los precios entre los dos países la ecuación fundamental es:</a:t>
                </a:r>
              </a:p>
              <a:p>
                <a:pPr algn="just">
                  <a:spcAft>
                    <a:spcPts val="800"/>
                  </a:spcAft>
                </a:pPr>
                <a14:m>
                  <m:oMathPara xmlns:m="http://schemas.openxmlformats.org/officeDocument/2006/math">
                    <m:oMathParaPr>
                      <m:jc m:val="centerGroup"/>
                    </m:oMathParaPr>
                    <m:oMath xmlns:m="http://schemas.openxmlformats.org/officeDocument/2006/math">
                      <m:r>
                        <a:rPr lang="es-MX" sz="17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𝑻𝑪𝑹</m:t>
                      </m:r>
                      <m:r>
                        <a:rPr lang="es-MX" sz="17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ⅇ</m:t>
                          </m:r>
                          <m:sSup>
                            <m:sSup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p>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p>
                        </m:num>
                        <m:den>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den>
                      </m:f>
                    </m:oMath>
                  </m:oMathPara>
                </a14:m>
                <a:endParaRPr lang="es-MX" sz="1700" dirty="0">
                  <a:solidFill>
                    <a:srgbClr val="182B47"/>
                  </a:solidFill>
                  <a:effectLst/>
                  <a:ea typeface="Times New Roman" panose="02020603050405020304" pitchFamily="18" charset="0"/>
                  <a:cs typeface="Times New Roman" panose="02020603050405020304" pitchFamily="18" charset="0"/>
                </a:endParaRPr>
              </a:p>
              <a:p>
                <a:pPr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Donde: </a:t>
                </a:r>
                <a:endParaRPr lang="es-MX" sz="17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ⅇ</m:t>
                    </m:r>
                  </m:oMath>
                </a14:m>
                <a:r>
                  <a:rPr lang="es-MX" sz="1700" dirty="0">
                    <a:solidFill>
                      <a:srgbClr val="182B47"/>
                    </a:solidFill>
                    <a:effectLst/>
                    <a:ea typeface="Times New Roman" panose="02020603050405020304" pitchFamily="18" charset="0"/>
                    <a:cs typeface="Times New Roman" panose="02020603050405020304" pitchFamily="18" charset="0"/>
                  </a:rPr>
                  <a:t> = Tipo de cambio nominal peso-dólar</a:t>
                </a:r>
                <a:endParaRPr lang="es-MX" sz="17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sSup>
                      <m:sSup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p>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s-MX" sz="1700" dirty="0">
                    <a:solidFill>
                      <a:srgbClr val="182B47"/>
                    </a:solidFill>
                    <a:effectLst/>
                    <a:ea typeface="Times New Roman" panose="02020603050405020304" pitchFamily="18" charset="0"/>
                    <a:cs typeface="Times New Roman" panose="02020603050405020304" pitchFamily="18" charset="0"/>
                  </a:rPr>
                  <a:t>= Precio promedio de un bien en la zona del dólar</a:t>
                </a:r>
                <a:endParaRPr lang="es-MX" sz="17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oMath>
                </a14:m>
                <a:r>
                  <a:rPr lang="es-MX" sz="1700" dirty="0">
                    <a:solidFill>
                      <a:srgbClr val="182B47"/>
                    </a:solidFill>
                    <a:effectLst/>
                    <a:ea typeface="Times New Roman" panose="02020603050405020304" pitchFamily="18" charset="0"/>
                    <a:cs typeface="Times New Roman" panose="02020603050405020304" pitchFamily="18" charset="0"/>
                  </a:rPr>
                  <a:t> = Precio promedio del bien en México</a:t>
                </a:r>
              </a:p>
            </p:txBody>
          </p:sp>
        </mc:Choice>
        <mc:Fallback>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112" y="959105"/>
                <a:ext cx="10972800" cy="5206199"/>
              </a:xfrm>
              <a:prstGeom prst="rect">
                <a:avLst/>
              </a:prstGeom>
              <a:blipFill>
                <a:blip r:embed="rId2"/>
                <a:stretch>
                  <a:fillRect l="-389" r="-333"/>
                </a:stretch>
              </a:blipFill>
            </p:spPr>
            <p:txBody>
              <a:bodyPr/>
              <a:lstStyle/>
              <a:p>
                <a:r>
                  <a:rPr lang="es-MX">
                    <a:noFill/>
                  </a:rPr>
                  <a:t> </a:t>
                </a:r>
              </a:p>
            </p:txBody>
          </p:sp>
        </mc:Fallback>
      </mc:AlternateContent>
    </p:spTree>
    <p:extLst>
      <p:ext uri="{BB962C8B-B14F-4D97-AF65-F5344CB8AC3E}">
        <p14:creationId xmlns:p14="http://schemas.microsoft.com/office/powerpoint/2010/main" val="3790530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8E4EF2DB-2408-4590-8899-49D5A3FA4B55}"/>
              </a:ext>
            </a:extLst>
          </p:cNvPr>
          <p:cNvSpPr>
            <a:spLocks noGrp="1"/>
          </p:cNvSpPr>
          <p:nvPr>
            <p:ph idx="1"/>
          </p:nvPr>
        </p:nvSpPr>
        <p:spPr/>
        <p:txBody>
          <a:bodyPr/>
          <a:lstStyle/>
          <a:p>
            <a:endParaRPr lang="es-MX"/>
          </a:p>
        </p:txBody>
      </p:sp>
      <p:sp>
        <p:nvSpPr>
          <p:cNvPr id="3" name="Marcador de pie de página 2">
            <a:extLst>
              <a:ext uri="{FF2B5EF4-FFF2-40B4-BE49-F238E27FC236}">
                <a16:creationId xmlns:a16="http://schemas.microsoft.com/office/drawing/2014/main" id="{80C59C9A-33EC-4817-952B-676B8A288098}"/>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900" dirty="0">
              <a:solidFill>
                <a:srgbClr val="000000"/>
              </a:solidFill>
            </a:endParaRPr>
          </a:p>
        </p:txBody>
      </p:sp>
      <p:sp>
        <p:nvSpPr>
          <p:cNvPr id="4" name="Marcador de texto 3">
            <a:extLst>
              <a:ext uri="{FF2B5EF4-FFF2-40B4-BE49-F238E27FC236}">
                <a16:creationId xmlns:a16="http://schemas.microsoft.com/office/drawing/2014/main" id="{AA3CAFE9-6E6B-4DB2-BBDA-D684C0A8EFBD}"/>
              </a:ext>
            </a:extLst>
          </p:cNvPr>
          <p:cNvSpPr>
            <a:spLocks noGrp="1"/>
          </p:cNvSpPr>
          <p:nvPr>
            <p:ph type="body" idx="12"/>
          </p:nvPr>
        </p:nvSpPr>
        <p:spPr/>
        <p:txBody>
          <a:bodyPr/>
          <a:lstStyle/>
          <a:p>
            <a:endParaRPr lang="es-MX"/>
          </a:p>
        </p:txBody>
      </p:sp>
      <p:sp>
        <p:nvSpPr>
          <p:cNvPr id="5" name="Marcador de texto 4">
            <a:extLst>
              <a:ext uri="{FF2B5EF4-FFF2-40B4-BE49-F238E27FC236}">
                <a16:creationId xmlns:a16="http://schemas.microsoft.com/office/drawing/2014/main" id="{A2E5949F-65E0-44BA-9B0A-E55D9FF8E392}"/>
              </a:ext>
            </a:extLst>
          </p:cNvPr>
          <p:cNvSpPr>
            <a:spLocks noGrp="1"/>
          </p:cNvSpPr>
          <p:nvPr>
            <p:ph type="body" sz="quarter" idx="20"/>
          </p:nvPr>
        </p:nvSpPr>
        <p:spPr/>
        <p:txBody>
          <a:bodyPr/>
          <a:lstStyle/>
          <a:p>
            <a:endParaRPr lang="es-MX"/>
          </a:p>
        </p:txBody>
      </p:sp>
      <p:sp>
        <p:nvSpPr>
          <p:cNvPr id="6" name="Título 5">
            <a:extLst>
              <a:ext uri="{FF2B5EF4-FFF2-40B4-BE49-F238E27FC236}">
                <a16:creationId xmlns:a16="http://schemas.microsoft.com/office/drawing/2014/main" id="{50695108-57FE-4EB3-8886-9296BA9E995C}"/>
              </a:ext>
            </a:extLst>
          </p:cNvPr>
          <p:cNvSpPr>
            <a:spLocks noGrp="1"/>
          </p:cNvSpPr>
          <p:nvPr>
            <p:ph type="title"/>
          </p:nvPr>
        </p:nvSpPr>
        <p:spPr/>
        <p:txBody>
          <a:bodyPr/>
          <a:lstStyle/>
          <a:p>
            <a:endParaRPr lang="es-MX"/>
          </a:p>
        </p:txBody>
      </p:sp>
    </p:spTree>
    <p:extLst>
      <p:ext uri="{BB962C8B-B14F-4D97-AF65-F5344CB8AC3E}">
        <p14:creationId xmlns:p14="http://schemas.microsoft.com/office/powerpoint/2010/main" val="30194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609600" y="78114"/>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000" dirty="0"/>
              <a:t>Metodología del TCR en el </a:t>
            </a:r>
          </a:p>
          <a:p>
            <a:pPr algn="ctr"/>
            <a:r>
              <a:rPr lang="es-MX" sz="3000" dirty="0"/>
              <a:t>Banco de Pagos Internacionales (BPI)</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28048" y="1209228"/>
                <a:ext cx="5335152" cy="4881539"/>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Bef>
                    <a:spcPts val="0"/>
                  </a:spcBef>
                  <a:spcAft>
                    <a:spcPts val="800"/>
                  </a:spcAft>
                </a:pPr>
                <a:r>
                  <a:rPr lang="es-MX" sz="1500" dirty="0">
                    <a:solidFill>
                      <a:srgbClr val="182B47"/>
                    </a:solidFill>
                    <a:effectLst/>
                    <a:ea typeface="Calibri" panose="020F0502020204030204" pitchFamily="34" charset="0"/>
                    <a:cs typeface="Times New Roman" panose="02020603050405020304" pitchFamily="18" charset="0"/>
                  </a:rPr>
                  <a:t>Para calcular el TCE, el BPI utiliza la siguiente metodología:</a:t>
                </a:r>
              </a:p>
              <a:p>
                <a:pPr algn="just">
                  <a:spcBef>
                    <a:spcPts val="0"/>
                  </a:spcBef>
                  <a:spcAft>
                    <a:spcPts val="800"/>
                  </a:spcAft>
                </a:pPr>
                <a:r>
                  <a:rPr lang="es-MX" sz="1500" dirty="0">
                    <a:solidFill>
                      <a:srgbClr val="182B47"/>
                    </a:solidFill>
                    <a:effectLst/>
                    <a:ea typeface="Calibri" panose="020F0502020204030204" pitchFamily="34" charset="0"/>
                    <a:cs typeface="Times New Roman" panose="02020603050405020304" pitchFamily="18" charset="0"/>
                  </a:rPr>
                  <a:t>Ponderador de importaciones: </a:t>
                </a:r>
                <a14:m>
                  <m:oMath xmlns:m="http://schemas.openxmlformats.org/officeDocument/2006/math">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𝑊</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sup>
                    </m:sSub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oMath>
                </a14:m>
                <a:endParaRPr lang="es-MX" sz="1500" dirty="0">
                  <a:solidFill>
                    <a:srgbClr val="182B47"/>
                  </a:solidFill>
                  <a:effectLst/>
                  <a:ea typeface="Calibri" panose="020F0502020204030204" pitchFamily="34" charset="0"/>
                  <a:cs typeface="Times New Roman" panose="02020603050405020304" pitchFamily="18" charset="0"/>
                </a:endParaRPr>
              </a:p>
              <a:p>
                <a:pPr algn="just">
                  <a:spcBef>
                    <a:spcPts val="0"/>
                  </a:spcBef>
                  <a:spcAft>
                    <a:spcPts val="800"/>
                  </a:spcAft>
                </a:pPr>
                <a:r>
                  <a:rPr lang="es-MX" sz="1500" dirty="0">
                    <a:solidFill>
                      <a:srgbClr val="182B47"/>
                    </a:solidFill>
                    <a:effectLst/>
                    <a:ea typeface="Calibri" panose="020F0502020204030204" pitchFamily="34" charset="0"/>
                    <a:cs typeface="Times New Roman" panose="02020603050405020304" pitchFamily="18" charset="0"/>
                  </a:rPr>
                  <a:t>Ponderador de exportaciones: </a:t>
                </a:r>
              </a:p>
              <a:p>
                <a:pPr algn="just">
                  <a:spcBef>
                    <a:spcPts val="0"/>
                  </a:spcBef>
                  <a:spcAft>
                    <a:spcPts val="800"/>
                  </a:spcAft>
                </a:pPr>
                <a14:m>
                  <m:oMathPara xmlns:m="http://schemas.openxmlformats.org/officeDocument/2006/math">
                    <m:oMathParaPr>
                      <m:jc m:val="centerGroup"/>
                    </m:oMathParaPr>
                    <m:oMath xmlns:m="http://schemas.openxmlformats.org/officeDocument/2006/math">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𝑊</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sup>
                      </m:sSub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e>
                      </m:d>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𝛴</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Sub>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den>
                          </m:f>
                        </m:e>
                      </m:d>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𝛴</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sup>
                              </m:sSubSup>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e>
                      </m:d>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sup>
                              </m:sSubSup>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𝛴</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Sub>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sup>
                              </m:sSubSup>
                            </m:den>
                          </m:f>
                        </m:e>
                      </m:d>
                    </m:oMath>
                  </m:oMathPara>
                </a14:m>
                <a:endParaRPr lang="es-MX" sz="1500" dirty="0">
                  <a:solidFill>
                    <a:srgbClr val="182B47"/>
                  </a:solidFill>
                  <a:effectLst/>
                  <a:ea typeface="Calibri" panose="020F0502020204030204" pitchFamily="34" charset="0"/>
                  <a:cs typeface="Times New Roman" panose="02020603050405020304" pitchFamily="18" charset="0"/>
                </a:endParaRPr>
              </a:p>
              <a:p>
                <a:pPr algn="just">
                  <a:spcBef>
                    <a:spcPts val="0"/>
                  </a:spcBef>
                  <a:spcAft>
                    <a:spcPts val="800"/>
                  </a:spcAft>
                </a:pPr>
                <a:r>
                  <a:rPr lang="es-MX" sz="1500" dirty="0">
                    <a:solidFill>
                      <a:srgbClr val="182B47"/>
                    </a:solidFill>
                    <a:effectLst/>
                    <a:ea typeface="Calibri" panose="020F0502020204030204" pitchFamily="34" charset="0"/>
                    <a:cs typeface="Times New Roman" panose="02020603050405020304" pitchFamily="18" charset="0"/>
                  </a:rPr>
                  <a:t>Ponderador total: </a:t>
                </a:r>
                <a14:m>
                  <m:oMath xmlns:m="http://schemas.openxmlformats.org/officeDocument/2006/math">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𝑊</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e>
                    </m:d>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sup>
                    </m:sSub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e>
                    </m:d>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sup>
                    </m:sSubSup>
                  </m:oMath>
                </a14:m>
                <a:endParaRPr lang="es-MX" sz="1500" dirty="0">
                  <a:solidFill>
                    <a:srgbClr val="182B47"/>
                  </a:solidFill>
                  <a:effectLst/>
                  <a:ea typeface="Calibri" panose="020F0502020204030204" pitchFamily="34" charset="0"/>
                  <a:cs typeface="Times New Roman" panose="02020603050405020304" pitchFamily="18" charset="0"/>
                </a:endParaRPr>
              </a:p>
              <a:p>
                <a:pPr algn="just">
                  <a:spcBef>
                    <a:spcPts val="0"/>
                  </a:spcBef>
                  <a:spcAft>
                    <a:spcPts val="800"/>
                  </a:spcAft>
                </a:pPr>
                <a:r>
                  <a:rPr lang="es-MX" sz="1500" dirty="0">
                    <a:solidFill>
                      <a:srgbClr val="182B47"/>
                    </a:solidFill>
                    <a:effectLst/>
                    <a:ea typeface="Calibri" panose="020F0502020204030204" pitchFamily="34" charset="0"/>
                    <a:cs typeface="Times New Roman" panose="02020603050405020304" pitchFamily="18" charset="0"/>
                  </a:rPr>
                  <a:t>Donde: </a:t>
                </a:r>
              </a:p>
              <a:p>
                <a:pPr algn="just">
                  <a:spcBef>
                    <a:spcPts val="0"/>
                  </a:spcBef>
                  <a:spcAft>
                    <a:spcPts val="800"/>
                  </a:spcAft>
                </a:pPr>
                <a14:m>
                  <m:oMath xmlns:m="http://schemas.openxmlformats.org/officeDocument/2006/math">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oMath>
                </a14:m>
                <a:r>
                  <a:rPr lang="es-MX" sz="1500" dirty="0">
                    <a:solidFill>
                      <a:srgbClr val="182B47"/>
                    </a:solidFill>
                    <a:effectLst/>
                    <a:ea typeface="Times New Roman" panose="02020603050405020304" pitchFamily="18" charset="0"/>
                    <a:cs typeface="Times New Roman" panose="02020603050405020304" pitchFamily="18" charset="0"/>
                  </a:rPr>
                  <a:t>(</a:t>
                </a:r>
                <a14:m>
                  <m:oMath xmlns:m="http://schemas.openxmlformats.org/officeDocument/2006/math">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MX" sz="1500" dirty="0">
                    <a:solidFill>
                      <a:srgbClr val="182B47"/>
                    </a:solidFill>
                    <a:effectLst/>
                    <a:ea typeface="Times New Roman" panose="02020603050405020304" pitchFamily="18" charset="0"/>
                    <a:cs typeface="Times New Roman" panose="02020603050405020304" pitchFamily="18" charset="0"/>
                  </a:rPr>
                  <a:t>= exportaciones (importaciones) de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s-MX" sz="1500" dirty="0">
                    <a:solidFill>
                      <a:srgbClr val="182B47"/>
                    </a:solidFill>
                    <a:effectLst/>
                    <a:ea typeface="Times New Roman" panose="02020603050405020304" pitchFamily="18" charset="0"/>
                    <a:cs typeface="Times New Roman" panose="02020603050405020304" pitchFamily="18" charset="0"/>
                  </a:rPr>
                  <a:t>hacia (desde)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oMath>
                </a14:m>
                <a:endParaRPr lang="es-MX" sz="1500" dirty="0">
                  <a:solidFill>
                    <a:srgbClr val="182B47"/>
                  </a:solidFill>
                  <a:effectLst/>
                  <a:ea typeface="Calibri" panose="020F0502020204030204" pitchFamily="34" charset="0"/>
                  <a:cs typeface="Times New Roman" panose="02020603050405020304" pitchFamily="18" charset="0"/>
                </a:endParaRPr>
              </a:p>
              <a:p>
                <a:pPr algn="just">
                  <a:spcBef>
                    <a:spcPts val="0"/>
                  </a:spcBef>
                  <a:spcAft>
                    <a:spcPts val="800"/>
                  </a:spcAft>
                </a:pPr>
                <a14:m>
                  <m:oMath xmlns:m="http://schemas.openxmlformats.org/officeDocument/2006/math">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MX" sz="1500" dirty="0">
                    <a:solidFill>
                      <a:srgbClr val="182B47"/>
                    </a:solidFill>
                    <a:effectLst/>
                    <a:ea typeface="Times New Roman" panose="02020603050405020304" pitchFamily="18" charset="0"/>
                    <a:cs typeface="Times New Roman" panose="02020603050405020304" pitchFamily="18" charset="0"/>
                  </a:rPr>
                  <a:t> = exportaciones (importaciones) totales de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oMath>
                </a14:m>
                <a:endParaRPr lang="es-MX" sz="1500" dirty="0">
                  <a:solidFill>
                    <a:srgbClr val="182B47"/>
                  </a:solidFill>
                  <a:effectLst/>
                  <a:ea typeface="Calibri" panose="020F0502020204030204" pitchFamily="34" charset="0"/>
                  <a:cs typeface="Times New Roman" panose="02020603050405020304" pitchFamily="18" charset="0"/>
                </a:endParaRPr>
              </a:p>
              <a:p>
                <a:pPr algn="just">
                  <a:spcBef>
                    <a:spcPts val="0"/>
                  </a:spcBef>
                  <a:spcAft>
                    <a:spcPts val="800"/>
                  </a:spcAft>
                </a:pPr>
                <a14:m>
                  <m:oMath xmlns:m="http://schemas.openxmlformats.org/officeDocument/2006/math">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s-MX" sz="1500" dirty="0">
                    <a:solidFill>
                      <a:srgbClr val="182B47"/>
                    </a:solidFill>
                    <a:effectLst/>
                    <a:ea typeface="Times New Roman" panose="02020603050405020304" pitchFamily="18" charset="0"/>
                    <a:cs typeface="Times New Roman" panose="02020603050405020304" pitchFamily="18" charset="0"/>
                  </a:rPr>
                  <a:t>= oferta interna bruta de productos manufacturados de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oMath>
                </a14:m>
                <a:endParaRPr lang="es-MX" sz="1500" dirty="0">
                  <a:solidFill>
                    <a:srgbClr val="182B47"/>
                  </a:solidFill>
                  <a:effectLst/>
                  <a:ea typeface="Calibri" panose="020F0502020204030204" pitchFamily="34" charset="0"/>
                  <a:cs typeface="Times New Roman" panose="02020603050405020304" pitchFamily="18" charset="0"/>
                </a:endParaRPr>
              </a:p>
              <a:p>
                <a:pPr algn="just">
                  <a:spcBef>
                    <a:spcPts val="0"/>
                  </a:spcBef>
                  <a:spcAft>
                    <a:spcPts val="800"/>
                  </a:spcAft>
                </a:pPr>
                <a14:m>
                  <m:oMath xmlns:m="http://schemas.openxmlformats.org/officeDocument/2006/math">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𝛴</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Sub>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oMath>
                </a14:m>
                <a:r>
                  <a:rPr lang="es-MX" sz="1500" dirty="0">
                    <a:solidFill>
                      <a:srgbClr val="182B47"/>
                    </a:solidFill>
                    <a:effectLst/>
                    <a:ea typeface="Times New Roman" panose="02020603050405020304" pitchFamily="18" charset="0"/>
                    <a:cs typeface="Times New Roman" panose="02020603050405020304" pitchFamily="18" charset="0"/>
                  </a:rPr>
                  <a:t> = suma de las exportaciones de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oMath>
                </a14:m>
                <a:r>
                  <a:rPr lang="es-MX" sz="1500" dirty="0">
                    <a:solidFill>
                      <a:srgbClr val="182B47"/>
                    </a:solidFill>
                    <a:effectLst/>
                    <a:ea typeface="Times New Roman" panose="02020603050405020304" pitchFamily="18" charset="0"/>
                    <a:cs typeface="Times New Roman" panose="02020603050405020304" pitchFamily="18" charset="0"/>
                  </a:rPr>
                  <a:t> hacia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oMath>
                </a14:m>
                <a:r>
                  <a:rPr lang="es-MX" sz="1500" dirty="0">
                    <a:solidFill>
                      <a:srgbClr val="182B47"/>
                    </a:solidFill>
                    <a:effectLst/>
                    <a:ea typeface="Times New Roman" panose="02020603050405020304" pitchFamily="18" charset="0"/>
                    <a:cs typeface="Times New Roman" panose="02020603050405020304" pitchFamily="18" charset="0"/>
                  </a:rPr>
                  <a:t> (excluyendo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oMath>
                </a14:m>
                <a:r>
                  <a:rPr lang="es-MX" sz="1500" dirty="0">
                    <a:solidFill>
                      <a:srgbClr val="182B47"/>
                    </a:solidFill>
                    <a:effectLst/>
                    <a:ea typeface="Times New Roman" panose="02020603050405020304" pitchFamily="18" charset="0"/>
                    <a:cs typeface="Times New Roman" panose="02020603050405020304" pitchFamily="18" charset="0"/>
                  </a:rPr>
                  <a:t>)</a:t>
                </a:r>
                <a:endParaRPr lang="es-MX" sz="1500" dirty="0">
                  <a:solidFill>
                    <a:srgbClr val="182B47"/>
                  </a:solidFill>
                  <a:ea typeface="Times New Roman" panose="02020603050405020304" pitchFamily="18" charset="0"/>
                  <a:cs typeface="Times New Roman" panose="02020603050405020304" pitchFamily="18" charset="0"/>
                </a:endParaRPr>
              </a:p>
              <a:p>
                <a:pPr algn="just">
                  <a:spcBef>
                    <a:spcPts val="0"/>
                  </a:spcBef>
                  <a:spcAft>
                    <a:spcPts val="800"/>
                  </a:spcAft>
                </a:pPr>
                <a:endParaRPr lang="es-MX" sz="800" dirty="0"/>
              </a:p>
              <a:p>
                <a:pPr algn="just">
                  <a:spcBef>
                    <a:spcPts val="0"/>
                  </a:spcBef>
                  <a:spcAft>
                    <a:spcPts val="800"/>
                  </a:spcAft>
                </a:pPr>
                <a:r>
                  <a:rPr lang="es-MX" sz="800" dirty="0"/>
                  <a:t>Nota: En términos formales, se asume que existen k mercados externos y h productores externos, que la economía j tiene un comercio bilateral con la economía i, y que las exportaciones del país j compiten con las exportaciones del país i y con todas las exportaciones de los productores externos (h) en los mercados internacionales (k).</a:t>
                </a:r>
                <a:endParaRPr lang="es-MX" sz="800" dirty="0">
                  <a:solidFill>
                    <a:srgbClr val="182B47"/>
                  </a:solidFill>
                  <a:effectLst/>
                  <a:ea typeface="Calibri" panose="020F0502020204030204" pitchFamily="34" charset="0"/>
                  <a:cs typeface="Times New Roman" panose="02020603050405020304" pitchFamily="18" charset="0"/>
                </a:endParaRPr>
              </a:p>
              <a:p>
                <a:pPr algn="just">
                  <a:spcBef>
                    <a:spcPts val="0"/>
                  </a:spcBef>
                  <a:spcAft>
                    <a:spcPts val="600"/>
                  </a:spcAft>
                  <a:buClr>
                    <a:srgbClr val="182B47"/>
                  </a:buClr>
                  <a:buSzPct val="100000"/>
                </a:pPr>
                <a:endParaRPr lang="es-MX" sz="15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6528048" y="1209228"/>
                <a:ext cx="5335152" cy="4881539"/>
              </a:xfrm>
              <a:prstGeom prst="rect">
                <a:avLst/>
              </a:prstGeom>
              <a:blipFill>
                <a:blip r:embed="rId2"/>
                <a:stretch>
                  <a:fillRect l="-457" t="-250"/>
                </a:stretch>
              </a:blipFill>
            </p:spPr>
            <p:txBody>
              <a:bodyPr/>
              <a:lstStyle/>
              <a:p>
                <a:r>
                  <a:rPr lang="es-MX">
                    <a:noFill/>
                  </a:rPr>
                  <a:t> </a:t>
                </a:r>
              </a:p>
            </p:txBody>
          </p:sp>
        </mc:Fallback>
      </mc:AlternateContent>
      <p:sp>
        <p:nvSpPr>
          <p:cNvPr id="7" name="CuadroTexto 6">
            <a:extLst>
              <a:ext uri="{FF2B5EF4-FFF2-40B4-BE49-F238E27FC236}">
                <a16:creationId xmlns:a16="http://schemas.microsoft.com/office/drawing/2014/main" id="{E37E0CCB-B67E-474F-AAE7-4C2663EECB75}"/>
              </a:ext>
            </a:extLst>
          </p:cNvPr>
          <p:cNvSpPr txBox="1"/>
          <p:nvPr/>
        </p:nvSpPr>
        <p:spPr>
          <a:xfrm>
            <a:off x="516935" y="1196752"/>
            <a:ext cx="5840123" cy="4693593"/>
          </a:xfrm>
          <a:prstGeom prst="rect">
            <a:avLst/>
          </a:prstGeom>
          <a:noFill/>
        </p:spPr>
        <p:txBody>
          <a:bodyPr wrap="square">
            <a:spAutoFit/>
          </a:bodyPr>
          <a:lstStyle/>
          <a:p>
            <a:pPr algn="just">
              <a:spcAft>
                <a:spcPts val="600"/>
              </a:spcAft>
              <a:buClr>
                <a:srgbClr val="182B47"/>
              </a:buClr>
              <a:buSzPct val="100000"/>
            </a:pPr>
            <a:r>
              <a:rPr lang="es-MX" sz="1700" dirty="0">
                <a:solidFill>
                  <a:srgbClr val="182B47"/>
                </a:solidFill>
              </a:rPr>
              <a:t>El tipo de cambio real efectivo (TCRE) proporciona una visión más completa de los tipos de cambio bilaterales. El NEER (Tipo de Cambio Efectivo Nominal) es un índice ponderado de estos tipos de cambio, mientras que el </a:t>
            </a:r>
            <a:r>
              <a:rPr lang="es-MX" sz="1700" b="1" dirty="0">
                <a:solidFill>
                  <a:srgbClr val="182B47"/>
                </a:solidFill>
              </a:rPr>
              <a:t>REER (Tipo de Cambio Real Efectivo) ajusta el NEER considerando precios relativos e inflación</a:t>
            </a:r>
            <a:r>
              <a:rPr lang="es-MX" sz="1700" dirty="0">
                <a:solidFill>
                  <a:srgbClr val="182B47"/>
                </a:solidFill>
              </a:rPr>
              <a:t>. Estos indicadores se usan para evaluar la competitividad internacional y el impacto de choques externos.</a:t>
            </a:r>
          </a:p>
          <a:p>
            <a:pPr algn="just">
              <a:spcAft>
                <a:spcPts val="600"/>
              </a:spcAft>
              <a:buClr>
                <a:srgbClr val="182B47"/>
              </a:buClr>
              <a:buSzPct val="100000"/>
            </a:pPr>
            <a:endParaRPr lang="es-MX" sz="1700" dirty="0">
              <a:solidFill>
                <a:srgbClr val="182B47"/>
              </a:solidFill>
            </a:endParaRPr>
          </a:p>
          <a:p>
            <a:pPr algn="just">
              <a:spcAft>
                <a:spcPts val="600"/>
              </a:spcAft>
              <a:buClr>
                <a:srgbClr val="182B47"/>
              </a:buClr>
              <a:buSzPct val="100000"/>
            </a:pPr>
            <a:r>
              <a:rPr lang="es-MX" sz="1700" dirty="0">
                <a:solidFill>
                  <a:srgbClr val="182B47"/>
                </a:solidFill>
              </a:rPr>
              <a:t>Desde 1993, el BPI calcula TCRE para diversas economías, pasando de 27 a 52 países, incluyendo emergentes como China, debido a cambios en el comercio global. Aunque útiles, los TCE tienen </a:t>
            </a:r>
            <a:r>
              <a:rPr lang="es-MX" sz="1700" b="1" dirty="0">
                <a:solidFill>
                  <a:srgbClr val="182B47"/>
                </a:solidFill>
              </a:rPr>
              <a:t>limitaciones metodológicas</a:t>
            </a:r>
            <a:r>
              <a:rPr lang="es-MX" sz="1700" dirty="0">
                <a:solidFill>
                  <a:srgbClr val="182B47"/>
                </a:solidFill>
              </a:rPr>
              <a:t>, como el no considerar servicios, elasticidades de sustitución o especialización productiva, lo que afecta su precisión, especialmente en economías pequeñas y abiertas. Aun así, abarcan el 93% del comercio mundial, siendo herramientas valiosas para el análisis económico.</a:t>
            </a:r>
            <a:endParaRPr lang="es-MX" sz="1700" b="1" dirty="0">
              <a:solidFill>
                <a:srgbClr val="182B47"/>
              </a:solidFill>
            </a:endParaRPr>
          </a:p>
        </p:txBody>
      </p:sp>
    </p:spTree>
    <p:extLst>
      <p:ext uri="{BB962C8B-B14F-4D97-AF65-F5344CB8AC3E}">
        <p14:creationId xmlns:p14="http://schemas.microsoft.com/office/powerpoint/2010/main" val="12779281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heme/theme1.xml><?xml version="1.0" encoding="utf-8"?>
<a:theme xmlns:a="http://schemas.openxmlformats.org/drawingml/2006/main" name="BM-verde">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A795A4FD-4A0E-49A6-A1E2-7EEFCEB912A0}"/>
    </a:ext>
  </a:extLst>
</a:theme>
</file>

<file path=ppt/theme/theme10.xml><?xml version="1.0" encoding="utf-8"?>
<a:theme xmlns:a="http://schemas.openxmlformats.org/drawingml/2006/main" name="4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1.xml><?xml version="1.0" encoding="utf-8"?>
<a:theme xmlns:a="http://schemas.openxmlformats.org/drawingml/2006/main" name="5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2.xml><?xml version="1.0" encoding="utf-8"?>
<a:theme xmlns:a="http://schemas.openxmlformats.org/drawingml/2006/main" name="6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POTX [solo lectura]" id="{6632A2CE-158F-406F-8FF3-C2F3367822BA}" vid="{A1D01205-3979-4781-915F-03B980BB9DD6}"/>
    </a:ext>
  </a:extLst>
</a:theme>
</file>

<file path=ppt/theme/theme13.xml><?xml version="1.0" encoding="utf-8"?>
<a:theme xmlns:a="http://schemas.openxmlformats.org/drawingml/2006/main" name="8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4.xml><?xml version="1.0" encoding="utf-8"?>
<a:theme xmlns:a="http://schemas.openxmlformats.org/drawingml/2006/main" name="7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5.xml><?xml version="1.0" encoding="utf-8"?>
<a:theme xmlns:a="http://schemas.openxmlformats.org/drawingml/2006/main" name="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9-22 NAI GI.potx [solo lectura]" id="{BBDAD0B6-FC2D-44C2-AE68-722C76F2C541}" vid="{C9880689-3A54-4E68-B8B9-B2C0751C4FBE}"/>
    </a:ext>
  </a:extLst>
</a:theme>
</file>

<file path=ppt/theme/theme16.xml><?xml version="1.0" encoding="utf-8"?>
<a:theme xmlns:a="http://schemas.openxmlformats.org/drawingml/2006/main" name="1_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8-21 NAI GI.potx" id="{A1939F22-7B29-473F-83B7-DDDA1F78C2B2}" vid="{2832AF91-0710-4036-A296-30FDC2A83624}"/>
    </a:ext>
  </a:extLst>
</a:theme>
</file>

<file path=ppt/theme/theme17.xml><?xml version="1.0" encoding="utf-8"?>
<a:theme xmlns:a="http://schemas.openxmlformats.org/drawingml/2006/main" name="9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8.xml><?xml version="1.0" encoding="utf-8"?>
<a:theme xmlns:a="http://schemas.openxmlformats.org/drawingml/2006/main" name="11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9.xml><?xml version="1.0" encoding="utf-8"?>
<a:theme xmlns:a="http://schemas.openxmlformats.org/drawingml/2006/main" name="3_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8-21 NAI GI.potx" id="{A1939F22-7B29-473F-83B7-DDDA1F78C2B2}" vid="{2832AF91-0710-4036-A296-30FDC2A83624}"/>
    </a:ext>
  </a:extLst>
</a:theme>
</file>

<file path=ppt/theme/theme2.xml><?xml version="1.0" encoding="utf-8"?>
<a:theme xmlns:a="http://schemas.openxmlformats.org/drawingml/2006/main" name="BM-verde_light">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5949D7A4-5A44-4925-AD4B-D9AB3C2282A2}"/>
    </a:ext>
  </a:extLst>
</a:theme>
</file>

<file path=ppt/theme/theme20.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4.xml><?xml version="1.0" encoding="utf-8"?>
<a:theme xmlns:a="http://schemas.openxmlformats.org/drawingml/2006/main" name="BM-azul_ligh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A454D68F-7939-4688-8464-F86FA8902A88}"/>
    </a:ext>
  </a:extLst>
</a:theme>
</file>

<file path=ppt/theme/theme5.xml><?xml version="1.0" encoding="utf-8"?>
<a:theme xmlns:a="http://schemas.openxmlformats.org/drawingml/2006/main" name="BM-RER">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7264D4C3-EE52-4A59-85B3-5F0C9E0BEFFB}"/>
    </a:ext>
  </a:extLst>
</a:theme>
</file>

<file path=ppt/theme/theme6.xml><?xml version="1.0" encoding="utf-8"?>
<a:theme xmlns:a="http://schemas.openxmlformats.org/drawingml/2006/main" name="BM-RER_Light">
  <a:themeElements>
    <a:clrScheme name="Personalizado 1">
      <a:dk1>
        <a:srgbClr val="182B47"/>
      </a:dk1>
      <a:lt1>
        <a:srgbClr val="FFFFFF"/>
      </a:lt1>
      <a:dk2>
        <a:srgbClr val="815F47"/>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364BC05D-87FF-4CA3-A54E-4C289A535B0C}"/>
    </a:ext>
  </a:extLst>
</a:theme>
</file>

<file path=ppt/theme/theme7.xml><?xml version="1.0" encoding="utf-8"?>
<a:theme xmlns:a="http://schemas.openxmlformats.org/drawingml/2006/main" name="1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8.xml><?xml version="1.0" encoding="utf-8"?>
<a:theme xmlns:a="http://schemas.openxmlformats.org/drawingml/2006/main" name="2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POTX [solo lectura]" id="{6632A2CE-158F-406F-8FF3-C2F3367822BA}" vid="{A1D01205-3979-4781-915F-03B980BB9DD6}"/>
    </a:ext>
  </a:extLst>
</a:theme>
</file>

<file path=ppt/theme/theme9.xml><?xml version="1.0" encoding="utf-8"?>
<a:theme xmlns:a="http://schemas.openxmlformats.org/drawingml/2006/main" name="3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POM.potx" id="{89C1C83C-0CEE-4CA5-B930-4A80C8A70133}" vid="{76615C25-A785-4BEF-BF72-A4079A37B1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1B91E91E7BEC240B9F2A810679D2E6E" ma:contentTypeVersion="" ma:contentTypeDescription="Crear nuevo documento." ma:contentTypeScope="" ma:versionID="1199e85887278f818c5e8853063ade27">
  <xsd:schema xmlns:xsd="http://www.w3.org/2001/XMLSchema" xmlns:xs="http://www.w3.org/2001/XMLSchema" xmlns:p="http://schemas.microsoft.com/office/2006/metadata/properties" targetNamespace="http://schemas.microsoft.com/office/2006/metadata/properties" ma:root="true" ma:fieldsID="fb44ae121c3e87320b5deb27c474a6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sisl xmlns:xsd="http://www.w3.org/2001/XMLSchema" xmlns:xsi="http://www.w3.org/2001/XMLSchema-instance" xmlns="http://www.boldonjames.com/2008/01/sie/internal/label" sislVersion="0" policy="2c673f97-f704-441a-a1be-26277c273d44" origin="userSelected"/>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1BCB6E-1D4F-4618-9536-97E4606328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D03B064F-D746-4DC0-BA9B-CF06172C4C4B}">
  <ds:schemaRefs>
    <ds:schemaRef ds:uri="http://schemas.microsoft.com/office/2006/documentManagement/types"/>
    <ds:schemaRef ds:uri="http://purl.org/dc/terms/"/>
    <ds:schemaRef ds:uri="http://purl.org/dc/dcmitype/"/>
    <ds:schemaRef ds:uri="http://purl.org/dc/elements/1.1/"/>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E7AAC704-B0C6-442F-AC9B-1DF4FEB6675E}">
  <ds:schemaRefs>
    <ds:schemaRef ds:uri="http://www.w3.org/2001/XMLSchema"/>
    <ds:schemaRef ds:uri="http://www.boldonjames.com/2008/01/sie/internal/label"/>
  </ds:schemaRefs>
</ds:datastoreItem>
</file>

<file path=customXml/itemProps4.xml><?xml version="1.0" encoding="utf-8"?>
<ds:datastoreItem xmlns:ds="http://schemas.openxmlformats.org/officeDocument/2006/customXml" ds:itemID="{92F82662-B2E3-4305-A7D1-3D4A00B37D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Plantilla COPOM  NAI GI (003)</Template>
  <TotalTime>62053</TotalTime>
  <Words>6117</Words>
  <Application>Microsoft Office PowerPoint</Application>
  <PresentationFormat>Panorámica</PresentationFormat>
  <Paragraphs>359</Paragraphs>
  <Slides>33</Slides>
  <Notes>0</Notes>
  <HiddenSlides>0</HiddenSlides>
  <MMClips>0</MMClips>
  <ScaleCrop>false</ScaleCrop>
  <HeadingPairs>
    <vt:vector size="6" baseType="variant">
      <vt:variant>
        <vt:lpstr>Fuentes usadas</vt:lpstr>
      </vt:variant>
      <vt:variant>
        <vt:i4>6</vt:i4>
      </vt:variant>
      <vt:variant>
        <vt:lpstr>Tema</vt:lpstr>
      </vt:variant>
      <vt:variant>
        <vt:i4>19</vt:i4>
      </vt:variant>
      <vt:variant>
        <vt:lpstr>Títulos de diapositiva</vt:lpstr>
      </vt:variant>
      <vt:variant>
        <vt:i4>33</vt:i4>
      </vt:variant>
    </vt:vector>
  </HeadingPairs>
  <TitlesOfParts>
    <vt:vector size="58" baseType="lpstr">
      <vt:lpstr>Arial</vt:lpstr>
      <vt:lpstr>Calibri</vt:lpstr>
      <vt:lpstr>Calibri Light</vt:lpstr>
      <vt:lpstr>Cambria Math</vt:lpstr>
      <vt:lpstr>Times New Roman</vt:lpstr>
      <vt:lpstr>Wingdings</vt:lpstr>
      <vt:lpstr>BM-verde</vt:lpstr>
      <vt:lpstr>BM-verde_light</vt:lpstr>
      <vt:lpstr>BM-azul</vt:lpstr>
      <vt:lpstr>BM-azul_light</vt:lpstr>
      <vt:lpstr>BM-RER</vt:lpstr>
      <vt:lpstr>BM-RER_Light</vt:lpstr>
      <vt:lpstr>1_BM-azul</vt:lpstr>
      <vt:lpstr>2_BM-azul</vt:lpstr>
      <vt:lpstr>3_BM-azul</vt:lpstr>
      <vt:lpstr>4_BM-azul</vt:lpstr>
      <vt:lpstr>5_BM-azul</vt:lpstr>
      <vt:lpstr>6_BM-azul</vt:lpstr>
      <vt:lpstr>8_BM-azul</vt:lpstr>
      <vt:lpstr>7_BM-azul</vt:lpstr>
      <vt:lpstr>BM-azul-IUL</vt:lpstr>
      <vt:lpstr>1_BM-azul-IUL</vt:lpstr>
      <vt:lpstr>9_BM-azul</vt:lpstr>
      <vt:lpstr>11_BM-azul</vt:lpstr>
      <vt:lpstr>3_BM-azul-IUL</vt:lpstr>
      <vt:lpstr>Presentación de PowerPoint</vt:lpstr>
      <vt:lpstr>ÍNDICE</vt:lpstr>
      <vt:lpstr>INTRODUCCIÓN</vt:lpstr>
      <vt:lpstr>Antecedentes</vt:lpstr>
      <vt:lpstr>Presentación de PowerPoint</vt:lpstr>
      <vt:lpstr>BANCO DE MÉXICO</vt:lpstr>
      <vt:lpstr>Presentación de PowerPoint</vt:lpstr>
      <vt:lpstr>Presentación de PowerPoint</vt:lpstr>
      <vt:lpstr>Presentación de PowerPoint</vt:lpstr>
      <vt:lpstr>METODOLOGÍA BPI</vt:lpstr>
      <vt:lpstr>METODOLOGÍA BPI</vt:lpstr>
      <vt:lpstr>METODOLOGÍA BPI</vt:lpstr>
      <vt:lpstr>METODOLOGÍA BPI</vt:lpstr>
      <vt:lpstr>METODOLOGÍA BPI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Comparación de las Metodologías para calcular el TCR</vt:lpstr>
      <vt:lpstr>PROPUESTA PARA MEDIR EL TCR EN EL BANCO DE MÉXICO</vt:lpstr>
      <vt:lpstr>Referencias:</vt:lpstr>
    </vt:vector>
  </TitlesOfParts>
  <Company>Banco de México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Fecha</dc:title>
  <dc:creator>SASP</dc:creator>
  <cp:keywords/>
  <cp:lastModifiedBy>Donís Gómez Grecia Soledad</cp:lastModifiedBy>
  <cp:revision>5469</cp:revision>
  <dcterms:created xsi:type="dcterms:W3CDTF">2021-10-19T21:25:40Z</dcterms:created>
  <dcterms:modified xsi:type="dcterms:W3CDTF">2025-05-19T20:26:58Z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b4101169-7ce1-4eb3-a0c6-a24a0d620bf9</vt:lpwstr>
  </property>
  <property fmtid="{D5CDD505-2E9C-101B-9397-08002B2CF9AE}" pid="3" name="ContentTypeId">
    <vt:lpwstr>0x01010061B91E91E7BEC240B9F2A810679D2E6E</vt:lpwstr>
  </property>
  <property fmtid="{D5CDD505-2E9C-101B-9397-08002B2CF9AE}" pid="4" name="Evento">
    <vt:lpwstr/>
  </property>
  <property fmtid="{D5CDD505-2E9C-101B-9397-08002B2CF9AE}" pid="5" name="URL">
    <vt:lpwstr/>
  </property>
  <property fmtid="{D5CDD505-2E9C-101B-9397-08002B2CF9AE}" pid="6" name="Sujetos obligados">
    <vt:lpwstr/>
  </property>
  <property fmtid="{D5CDD505-2E9C-101B-9397-08002B2CF9AE}" pid="7" name="Partes que suscriben">
    <vt:lpwstr/>
  </property>
  <property fmtid="{D5CDD505-2E9C-101B-9397-08002B2CF9AE}" pid="8" name="De">
    <vt:lpwstr/>
  </property>
  <property fmtid="{D5CDD505-2E9C-101B-9397-08002B2CF9AE}" pid="9" name="Para">
    <vt:lpwstr/>
  </property>
  <property fmtid="{D5CDD505-2E9C-101B-9397-08002B2CF9AE}" pid="10" name="Organo que sesiona">
    <vt:lpwstr/>
  </property>
  <property fmtid="{D5CDD505-2E9C-101B-9397-08002B2CF9AE}" pid="11" name="Order">
    <vt:r8>3663400</vt:r8>
  </property>
  <property fmtid="{D5CDD505-2E9C-101B-9397-08002B2CF9AE}" pid="12" name="docIndexRef">
    <vt:lpwstr>88170f21-9340-4037-8889-4fac73ddf69b</vt:lpwstr>
  </property>
  <property fmtid="{D5CDD505-2E9C-101B-9397-08002B2CF9AE}" pid="13" name="bjDocumentSecurityLabel">
    <vt:lpwstr>Este documento no ha sido etiquetado</vt:lpwstr>
  </property>
  <property fmtid="{D5CDD505-2E9C-101B-9397-08002B2CF9AE}" pid="14" name="bjClsUserRVM">
    <vt:lpwstr>[]</vt:lpwstr>
  </property>
  <property fmtid="{D5CDD505-2E9C-101B-9397-08002B2CF9AE}" pid="15" name="bjSaver">
    <vt:lpwstr>ks/AkHICqGPmpFiI8fgpjsgr5GEctPKk</vt:lpwstr>
  </property>
  <property fmtid="{D5CDD505-2E9C-101B-9397-08002B2CF9AE}" pid="16" name="X-Metadata 1">
    <vt:lpwstr>001: G19104 - 002: 170.70.168.180 - 003: 13/10/2023 02:09:41 p. m.</vt:lpwstr>
  </property>
</Properties>
</file>